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31"/>
  </p:notesMasterIdLst>
  <p:handoutMasterIdLst>
    <p:handoutMasterId r:id="rId32"/>
  </p:handoutMasterIdLst>
  <p:sldIdLst>
    <p:sldId id="256" r:id="rId2"/>
    <p:sldId id="317" r:id="rId3"/>
    <p:sldId id="358" r:id="rId4"/>
    <p:sldId id="316" r:id="rId5"/>
    <p:sldId id="258" r:id="rId6"/>
    <p:sldId id="346" r:id="rId7"/>
    <p:sldId id="347" r:id="rId8"/>
    <p:sldId id="333" r:id="rId9"/>
    <p:sldId id="348" r:id="rId10"/>
    <p:sldId id="352" r:id="rId11"/>
    <p:sldId id="374" r:id="rId12"/>
    <p:sldId id="377" r:id="rId13"/>
    <p:sldId id="353" r:id="rId14"/>
    <p:sldId id="354" r:id="rId15"/>
    <p:sldId id="355" r:id="rId16"/>
    <p:sldId id="260" r:id="rId17"/>
    <p:sldId id="263" r:id="rId18"/>
    <p:sldId id="375" r:id="rId19"/>
    <p:sldId id="265" r:id="rId20"/>
    <p:sldId id="267" r:id="rId21"/>
    <p:sldId id="321" r:id="rId22"/>
    <p:sldId id="270" r:id="rId23"/>
    <p:sldId id="271" r:id="rId24"/>
    <p:sldId id="272" r:id="rId25"/>
    <p:sldId id="373" r:id="rId26"/>
    <p:sldId id="361" r:id="rId27"/>
    <p:sldId id="275" r:id="rId28"/>
    <p:sldId id="376" r:id="rId29"/>
    <p:sldId id="3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87592A-E9F2-51BC-BA4C-67DDB8315518}" name="Yashika Sharma" initials="YS" userId="S::ysharma@gill.ie::58bc1407-b559-471d-a67f-95ddb477a0eb" providerId="AD"/>
  <p188:author id="{5CFA20A3-EE62-5C23-70C9-915008B11C2C}" name="Alyson Gray" initials="AG" userId="S::agray@gill.ie::c5b08b58-2bd4-48ba-b14b-fafdf8f26ebe" providerId="AD"/>
  <p188:author id="{9E6EEDC1-AAAF-187E-1EA9-C81D02B24543}" name="Laura Ashcroft-Jones" initials="LA" userId="S::lashcroftjones@gill.ie::e151c12a-2707-4370-ab1e-5d13dde900bd" providerId="AD"/>
  <p188:author id="{44A82FEA-7606-7DB5-BA8E-BB328A999082}" name="Dermot Lucey" initials="DL" userId="689f99df3efb381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Nivedha Ulaganadhan" initials="NU"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BB9"/>
    <a:srgbClr val="EEF4CA"/>
    <a:srgbClr val="11AB9A"/>
    <a:srgbClr val="D5DFB5"/>
    <a:srgbClr val="11AD9A"/>
    <a:srgbClr val="F6ADCD"/>
    <a:srgbClr val="A2DEF9"/>
    <a:srgbClr val="FFE965"/>
    <a:srgbClr val="00ABBE"/>
    <a:srgbClr val="F28E5D"/>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106" d="100"/>
          <a:sy n="106" d="100"/>
        </p:scale>
        <p:origin x="78" y="78"/>
      </p:cViewPr>
      <p:guideLst>
        <p:guide orient="horz" pos="2160"/>
        <p:guide pos="3840"/>
      </p:guideLst>
    </p:cSldViewPr>
  </p:slideViewPr>
  <p:notesTextViewPr>
    <p:cViewPr>
      <p:scale>
        <a:sx n="1" d="1"/>
        <a:sy n="1" d="1"/>
      </p:scale>
      <p:origin x="0" y="0"/>
    </p:cViewPr>
  </p:notesTextViewPr>
  <p:sorterViewPr>
    <p:cViewPr>
      <p:scale>
        <a:sx n="100" d="100"/>
        <a:sy n="100" d="100"/>
      </p:scale>
      <p:origin x="0" y="-10392"/>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E8F2B9-BD91-4778-9D63-BA025E66F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a:extLst>
              <a:ext uri="{FF2B5EF4-FFF2-40B4-BE49-F238E27FC236}">
                <a16:creationId xmlns:a16="http://schemas.microsoft.com/office/drawing/2014/main" id="{235BD1A7-DE5C-46B3-8ABC-E397D3C41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4896B6-8CEC-41BF-BBC3-A0C15373544D}" type="datetimeFigureOut">
              <a:rPr lang="en-IE" smtClean="0"/>
              <a:t>06/09/2022</a:t>
            </a:fld>
            <a:endParaRPr lang="en-IE"/>
          </a:p>
        </p:txBody>
      </p:sp>
      <p:sp>
        <p:nvSpPr>
          <p:cNvPr id="4" name="Footer Placeholder 3">
            <a:extLst>
              <a:ext uri="{FF2B5EF4-FFF2-40B4-BE49-F238E27FC236}">
                <a16:creationId xmlns:a16="http://schemas.microsoft.com/office/drawing/2014/main" id="{823D19AF-0584-4D4F-AD9E-1F72B9915F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F3D619DB-2B54-4EA2-AD74-3D380B4187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51312-4E2A-49B1-82C3-955A65915BCC}" type="slidenum">
              <a:rPr lang="en-IE" smtClean="0"/>
              <a:t>‹#›</a:t>
            </a:fld>
            <a:endParaRPr lang="en-IE"/>
          </a:p>
        </p:txBody>
      </p:sp>
    </p:spTree>
    <p:extLst>
      <p:ext uri="{BB962C8B-B14F-4D97-AF65-F5344CB8AC3E}">
        <p14:creationId xmlns:p14="http://schemas.microsoft.com/office/powerpoint/2010/main" val="2214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D732C-C909-4E4C-913D-045F990BD88E}" type="datetimeFigureOut">
              <a:rPr lang="en-IE" smtClean="0"/>
              <a:t>06/09/2022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50EA-CBD5-4EA6-91C4-89AFF0ACEF63}" type="slidenum">
              <a:rPr lang="en-IE" smtClean="0"/>
              <a:t>‹#›</a:t>
            </a:fld>
            <a:endParaRPr lang="en-IE"/>
          </a:p>
        </p:txBody>
      </p:sp>
    </p:spTree>
    <p:extLst>
      <p:ext uri="{BB962C8B-B14F-4D97-AF65-F5344CB8AC3E}">
        <p14:creationId xmlns:p14="http://schemas.microsoft.com/office/powerpoint/2010/main" val="16592718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C43-F290-4369-A36A-66EB27EBA83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E" dirty="0"/>
          </a:p>
        </p:txBody>
      </p:sp>
      <p:sp>
        <p:nvSpPr>
          <p:cNvPr id="3" name="Subtitle 2">
            <a:extLst>
              <a:ext uri="{FF2B5EF4-FFF2-40B4-BE49-F238E27FC236}">
                <a16:creationId xmlns:a16="http://schemas.microsoft.com/office/drawing/2014/main" id="{628DC3C4-52D1-4924-A38B-8DA5C2590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25D0B20-2AF1-4AC1-BC9F-5027300C28F3}"/>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021ACD3B-73DD-4294-97A7-658E32FC1FAA}"/>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F590DFF2-07F9-44F5-8DF6-204BD70C3C38}"/>
              </a:ext>
            </a:extLst>
          </p:cNvPr>
          <p:cNvSpPr>
            <a:spLocks noGrp="1"/>
          </p:cNvSpPr>
          <p:nvPr>
            <p:ph type="sldNum" sz="quarter" idx="12"/>
          </p:nvPr>
        </p:nvSpPr>
        <p:spPr/>
        <p:txBody>
          <a:bodyPr/>
          <a:lstStyle/>
          <a:p>
            <a:fld id="{1022CE09-6FE8-4319-8D0F-03C2D6953CA8}" type="slidenum">
              <a:rPr lang="en-IE" smtClean="0"/>
              <a:t>‹#›</a:t>
            </a:fld>
            <a:endParaRPr lang="en-IE"/>
          </a:p>
        </p:txBody>
      </p:sp>
      <p:pic>
        <p:nvPicPr>
          <p:cNvPr id="8" name="Picture 7" descr="Graphical user interface, application, Teams&#10;&#10;Description automatically generated">
            <a:extLst>
              <a:ext uri="{FF2B5EF4-FFF2-40B4-BE49-F238E27FC236}">
                <a16:creationId xmlns:a16="http://schemas.microsoft.com/office/drawing/2014/main" id="{6FC3F2B7-6B46-4E08-AD49-BE00927DD5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3400" y="3932992"/>
            <a:ext cx="7064256" cy="4995539"/>
          </a:xfrm>
          <a:prstGeom prst="rect">
            <a:avLst/>
          </a:prstGeom>
        </p:spPr>
      </p:pic>
    </p:spTree>
    <p:extLst>
      <p:ext uri="{BB962C8B-B14F-4D97-AF65-F5344CB8AC3E}">
        <p14:creationId xmlns:p14="http://schemas.microsoft.com/office/powerpoint/2010/main" val="26453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AFD-F90E-4EAD-AB1E-AEC0415A5C75}"/>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016BB55-F8C8-487E-908F-64C8B4C0F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ED3B94F-D245-4C6C-901B-E3206348F459}"/>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C32C4F4A-B6B7-4FFE-B885-E7BCFB9967D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ECB6C55-0223-4337-9AEC-93A3C24399B1}"/>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7128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FD74C-51DB-413E-A5C2-0EFBE8AE3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FE40B0B-93F5-4088-A4F5-F3AF6E83DD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A96C322-86B6-4298-AAE9-BBA8400CB17E}"/>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ADD2E57B-04B4-40A2-95B3-D10A6D574E2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1644D44-F581-4C8A-ACAD-18611D60465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4432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2BEB-6FCB-4576-8309-0974817438CB}"/>
              </a:ext>
            </a:extLst>
          </p:cNvPr>
          <p:cNvSpPr>
            <a:spLocks noGrp="1"/>
          </p:cNvSpPr>
          <p:nvPr>
            <p:ph type="title"/>
          </p:nvPr>
        </p:nvSpPr>
        <p:spPr>
          <a:xfrm>
            <a:off x="112336" y="753167"/>
            <a:ext cx="10515600" cy="1325563"/>
          </a:xfrm>
        </p:spPr>
        <p:txBody>
          <a:bodyPr>
            <a:normAutofit/>
          </a:bodyPr>
          <a:lstStyle>
            <a:lvl1pPr>
              <a:defRPr sz="3600" b="1">
                <a:solidFill>
                  <a:srgbClr val="FFC000"/>
                </a:solidFill>
              </a:defRPr>
            </a:lvl1p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6840DDA8-F8E4-4BF1-846A-BF41B1C3C31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642B603D-2ADD-4298-BC81-65455B23EFF8}"/>
              </a:ext>
            </a:extLst>
          </p:cNvPr>
          <p:cNvSpPr>
            <a:spLocks noGrp="1"/>
          </p:cNvSpPr>
          <p:nvPr>
            <p:ph type="dt" sz="half" idx="10"/>
          </p:nvPr>
        </p:nvSpPr>
        <p:spPr/>
        <p:txBody>
          <a:bodyPr/>
          <a:lstStyle>
            <a:lvl1pPr>
              <a:defRPr/>
            </a:lvl1pPr>
          </a:lstStyle>
          <a:p>
            <a:endParaRPr lang="en-IE" dirty="0"/>
          </a:p>
        </p:txBody>
      </p:sp>
      <p:sp>
        <p:nvSpPr>
          <p:cNvPr id="5" name="Footer Placeholder 4">
            <a:extLst>
              <a:ext uri="{FF2B5EF4-FFF2-40B4-BE49-F238E27FC236}">
                <a16:creationId xmlns:a16="http://schemas.microsoft.com/office/drawing/2014/main" id="{B6263FD7-5ACB-4608-97AF-465A765F0232}"/>
              </a:ext>
            </a:extLst>
          </p:cNvPr>
          <p:cNvSpPr>
            <a:spLocks noGrp="1"/>
          </p:cNvSpPr>
          <p:nvPr>
            <p:ph type="ftr" sz="quarter" idx="11"/>
          </p:nvPr>
        </p:nvSpPr>
        <p:spPr/>
        <p:txBody>
          <a:bodyPr/>
          <a:lstStyle/>
          <a:p>
            <a:endParaRPr lang="en-IE" dirty="0"/>
          </a:p>
        </p:txBody>
      </p:sp>
    </p:spTree>
    <p:extLst>
      <p:ext uri="{BB962C8B-B14F-4D97-AF65-F5344CB8AC3E}">
        <p14:creationId xmlns:p14="http://schemas.microsoft.com/office/powerpoint/2010/main" val="70897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F541-3CF5-4591-840B-4EAE029AFA33}"/>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95BB934E-CCE9-4C1E-997A-E4B125511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A2509-0C2F-466F-B0E6-7B2B286FDC12}"/>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3F06FA66-380C-47D2-81DA-7554726D9AD1}"/>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5AE0D84E-9EBF-4AA8-A807-A09602AAE2CB}"/>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93604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7731-FCBE-49C9-BEAC-479EBA669F39}"/>
              </a:ext>
            </a:extLst>
          </p:cNvPr>
          <p:cNvSpPr>
            <a:spLocks noGrp="1"/>
          </p:cNvSpPr>
          <p:nvPr>
            <p:ph type="title"/>
          </p:nvPr>
        </p:nvSpPr>
        <p:spPr/>
        <p:txBody>
          <a:body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A4C45B77-A7E0-4355-9DE7-0B0CE99BD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EBA7B40-1F30-4257-8A2C-39A3180930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E43A793-D7B5-4D31-8B03-78FD5453E652}"/>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7AC537D1-7195-476C-AB9E-4BC42FEBA41E}"/>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A26B02B-694D-4BA1-8D18-8AFB7183417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15777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8B6D-1D73-4E98-88C7-8A8D05D2248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28BF66D-77C0-4682-9CB8-9E7D0BF28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5D2D5-7910-4804-8DDA-4747AC1DD8A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Text Placeholder 4">
            <a:extLst>
              <a:ext uri="{FF2B5EF4-FFF2-40B4-BE49-F238E27FC236}">
                <a16:creationId xmlns:a16="http://schemas.microsoft.com/office/drawing/2014/main" id="{3D8930B4-5727-427C-9878-DA3020518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AEAAB-B514-4B9B-9005-086EB25757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4467622-3E93-43AB-8D11-BD4E44E3D653}"/>
              </a:ext>
            </a:extLst>
          </p:cNvPr>
          <p:cNvSpPr>
            <a:spLocks noGrp="1"/>
          </p:cNvSpPr>
          <p:nvPr>
            <p:ph type="dt" sz="half" idx="10"/>
          </p:nvPr>
        </p:nvSpPr>
        <p:spPr/>
        <p:txBody>
          <a:bodyPr/>
          <a:lstStyle/>
          <a:p>
            <a:endParaRPr lang="en-IE"/>
          </a:p>
        </p:txBody>
      </p:sp>
      <p:sp>
        <p:nvSpPr>
          <p:cNvPr id="8" name="Footer Placeholder 7">
            <a:extLst>
              <a:ext uri="{FF2B5EF4-FFF2-40B4-BE49-F238E27FC236}">
                <a16:creationId xmlns:a16="http://schemas.microsoft.com/office/drawing/2014/main" id="{B059B0EC-2C2C-4200-97C2-AD1C643979E2}"/>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035D5CA2-6004-4642-B829-7CA8683E2412}"/>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43471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DA62-3CB4-4AF2-AE84-B95DE05B174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0027C5B-F637-434D-96C8-88C24D1C5A9F}"/>
              </a:ext>
            </a:extLst>
          </p:cNvPr>
          <p:cNvSpPr>
            <a:spLocks noGrp="1"/>
          </p:cNvSpPr>
          <p:nvPr>
            <p:ph type="dt" sz="half" idx="10"/>
          </p:nvPr>
        </p:nvSpPr>
        <p:spPr/>
        <p:txBody>
          <a:bodyPr/>
          <a:lstStyle/>
          <a:p>
            <a:endParaRPr lang="en-IE"/>
          </a:p>
        </p:txBody>
      </p:sp>
      <p:sp>
        <p:nvSpPr>
          <p:cNvPr id="4" name="Footer Placeholder 3">
            <a:extLst>
              <a:ext uri="{FF2B5EF4-FFF2-40B4-BE49-F238E27FC236}">
                <a16:creationId xmlns:a16="http://schemas.microsoft.com/office/drawing/2014/main" id="{CB1B8A31-1223-4711-AE03-411A1AD09AC8}"/>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BF5E50DC-E984-48C3-8154-234C8E87E8CC}"/>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79467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717D2-6804-4EBB-AF6F-1ED9CEB565FC}"/>
              </a:ext>
            </a:extLst>
          </p:cNvPr>
          <p:cNvSpPr>
            <a:spLocks noGrp="1"/>
          </p:cNvSpPr>
          <p:nvPr>
            <p:ph type="dt" sz="half" idx="10"/>
          </p:nvPr>
        </p:nvSpPr>
        <p:spPr/>
        <p:txBody>
          <a:bodyPr/>
          <a:lstStyle/>
          <a:p>
            <a:endParaRPr lang="en-IE"/>
          </a:p>
        </p:txBody>
      </p:sp>
      <p:sp>
        <p:nvSpPr>
          <p:cNvPr id="3" name="Footer Placeholder 2">
            <a:extLst>
              <a:ext uri="{FF2B5EF4-FFF2-40B4-BE49-F238E27FC236}">
                <a16:creationId xmlns:a16="http://schemas.microsoft.com/office/drawing/2014/main" id="{2C6C50D2-D620-4C64-A07C-8F0F62A1E3B0}"/>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C0F325BC-9D32-4763-B9A1-182BDB6F787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33908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F8A0-61D2-47D7-81BA-7E125ACED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E60E659-B21A-4AD3-995C-82255D4CA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Text Placeholder 3">
            <a:extLst>
              <a:ext uri="{FF2B5EF4-FFF2-40B4-BE49-F238E27FC236}">
                <a16:creationId xmlns:a16="http://schemas.microsoft.com/office/drawing/2014/main" id="{0A3C81BF-D3C0-40E1-8423-96A2BECA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D881C-C3EC-426F-9DC3-559E31954C21}"/>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22F9CCD8-C2C4-434A-B8BC-3CDBFDD8409D}"/>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CA73109-C7C7-4155-AACB-99DF443B1DD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52585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BC95-18A3-4212-B985-538339043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B41A82D-EC9B-4112-B75B-7EE754DAB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346753A-EF88-4095-B339-97EB12793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F6392-9A51-4B65-88FD-E77E8E21CFBA}"/>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D87542BD-8E71-42A2-BA33-58E1E26601A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3CC74BB-4C92-48F8-8C15-A511070ED248}"/>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126131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D9F4D-80B1-4F7B-A619-2395EEF67D09}"/>
              </a:ext>
            </a:extLst>
          </p:cNvPr>
          <p:cNvSpPr>
            <a:spLocks noGrp="1"/>
          </p:cNvSpPr>
          <p:nvPr>
            <p:ph type="title"/>
          </p:nvPr>
        </p:nvSpPr>
        <p:spPr>
          <a:xfrm>
            <a:off x="838200" y="979411"/>
            <a:ext cx="10515600" cy="1325563"/>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0EBB1455-4DC7-45AE-91E5-D529C1CC3E3B}"/>
              </a:ext>
            </a:extLst>
          </p:cNvPr>
          <p:cNvSpPr>
            <a:spLocks noGrp="1"/>
          </p:cNvSpPr>
          <p:nvPr>
            <p:ph type="body" idx="1"/>
          </p:nvPr>
        </p:nvSpPr>
        <p:spPr>
          <a:xfrm>
            <a:off x="838201" y="2462349"/>
            <a:ext cx="10515600" cy="343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0FCC20CB-DB52-43AC-A0E8-4DC145D73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a:extLst>
              <a:ext uri="{FF2B5EF4-FFF2-40B4-BE49-F238E27FC236}">
                <a16:creationId xmlns:a16="http://schemas.microsoft.com/office/drawing/2014/main" id="{F6E42977-D05F-4EE1-A162-295E8FF8F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EA53E4C8-4D99-4880-9840-413ADAD0E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CE09-6FE8-4319-8D0F-03C2D6953CA8}" type="slidenum">
              <a:rPr lang="en-IE" smtClean="0"/>
              <a:t>‹#›</a:t>
            </a:fld>
            <a:endParaRPr lang="en-IE"/>
          </a:p>
        </p:txBody>
      </p:sp>
      <p:pic>
        <p:nvPicPr>
          <p:cNvPr id="7" name="Picture 6">
            <a:extLst>
              <a:ext uri="{FF2B5EF4-FFF2-40B4-BE49-F238E27FC236}">
                <a16:creationId xmlns:a16="http://schemas.microsoft.com/office/drawing/2014/main" id="{5765BFFC-BCF1-4CC0-ABB8-9281365044DB}"/>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9606637" y="6041362"/>
            <a:ext cx="2407418" cy="365125"/>
          </a:xfrm>
          <a:prstGeom prst="rect">
            <a:avLst/>
          </a:prstGeom>
        </p:spPr>
      </p:pic>
      <p:sp>
        <p:nvSpPr>
          <p:cNvPr id="10" name="TextBox 9">
            <a:extLst>
              <a:ext uri="{FF2B5EF4-FFF2-40B4-BE49-F238E27FC236}">
                <a16:creationId xmlns:a16="http://schemas.microsoft.com/office/drawing/2014/main" id="{933EC1A8-D809-4719-850D-A0006CB092B6}"/>
              </a:ext>
            </a:extLst>
          </p:cNvPr>
          <p:cNvSpPr txBox="1"/>
          <p:nvPr userDrawn="1"/>
        </p:nvSpPr>
        <p:spPr>
          <a:xfrm>
            <a:off x="127000" y="180459"/>
            <a:ext cx="2179781" cy="369332"/>
          </a:xfrm>
          <a:prstGeom prst="rect">
            <a:avLst/>
          </a:prstGeom>
          <a:noFill/>
        </p:spPr>
        <p:txBody>
          <a:bodyPr wrap="square" rtlCol="0">
            <a:spAutoFit/>
          </a:bodyPr>
          <a:lstStyle/>
          <a:p>
            <a:r>
              <a:rPr lang="en-IE" dirty="0">
                <a:solidFill>
                  <a:schemeClr val="bg1"/>
                </a:solidFill>
                <a:latin typeface="Century" panose="02040604050505020304" pitchFamily="18" charset="0"/>
              </a:rPr>
              <a:t>Ulster Plantation </a:t>
            </a:r>
          </a:p>
        </p:txBody>
      </p:sp>
      <p:pic>
        <p:nvPicPr>
          <p:cNvPr id="14" name="Picture 13">
            <a:extLst>
              <a:ext uri="{FF2B5EF4-FFF2-40B4-BE49-F238E27FC236}">
                <a16:creationId xmlns:a16="http://schemas.microsoft.com/office/drawing/2014/main" id="{AE1C38AA-C233-49DE-8707-78697C8ECD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12191999" cy="670559"/>
          </a:xfrm>
          <a:prstGeom prst="rect">
            <a:avLst/>
          </a:prstGeom>
        </p:spPr>
      </p:pic>
      <p:sp>
        <p:nvSpPr>
          <p:cNvPr id="17" name="TextBox 16">
            <a:extLst>
              <a:ext uri="{FF2B5EF4-FFF2-40B4-BE49-F238E27FC236}">
                <a16:creationId xmlns:a16="http://schemas.microsoft.com/office/drawing/2014/main" id="{DC9BC761-4975-4A04-B71F-839DA61017E1}"/>
              </a:ext>
            </a:extLst>
          </p:cNvPr>
          <p:cNvSpPr txBox="1"/>
          <p:nvPr userDrawn="1"/>
        </p:nvSpPr>
        <p:spPr>
          <a:xfrm>
            <a:off x="127000" y="135664"/>
            <a:ext cx="10656289" cy="369332"/>
          </a:xfrm>
          <a:prstGeom prst="rect">
            <a:avLst/>
          </a:prstGeom>
          <a:noFill/>
        </p:spPr>
        <p:txBody>
          <a:bodyPr wrap="square" rtlCol="0">
            <a:spAutoFit/>
          </a:bodyPr>
          <a:lstStyle/>
          <a:p>
            <a:r>
              <a:rPr lang="en-IE" b="1" dirty="0">
                <a:solidFill>
                  <a:schemeClr val="bg1"/>
                </a:solidFill>
                <a:latin typeface="+mn-lt"/>
              </a:rPr>
              <a:t>Chapter 20: </a:t>
            </a:r>
            <a:r>
              <a:rPr lang="en-US" b="1" dirty="0">
                <a:solidFill>
                  <a:schemeClr val="bg1"/>
                </a:solidFill>
                <a:latin typeface="+mn-lt"/>
              </a:rPr>
              <a:t>The Holocaust</a:t>
            </a:r>
          </a:p>
        </p:txBody>
      </p:sp>
      <p:pic>
        <p:nvPicPr>
          <p:cNvPr id="19" name="Picture 18" descr="Graphical user interface, application, Teams&#10;&#10;Description automatically generated">
            <a:extLst>
              <a:ext uri="{FF2B5EF4-FFF2-40B4-BE49-F238E27FC236}">
                <a16:creationId xmlns:a16="http://schemas.microsoft.com/office/drawing/2014/main" id="{71E22E62-89D5-43D4-BDDB-48F11B9DB196}"/>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8361114" y="3945287"/>
            <a:ext cx="7064256" cy="4995539"/>
          </a:xfrm>
          <a:prstGeom prst="rect">
            <a:avLst/>
          </a:prstGeom>
        </p:spPr>
      </p:pic>
    </p:spTree>
    <p:extLst>
      <p:ext uri="{BB962C8B-B14F-4D97-AF65-F5344CB8AC3E}">
        <p14:creationId xmlns:p14="http://schemas.microsoft.com/office/powerpoint/2010/main" val="20303800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4000" b="1" kern="120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C75BA03-0C2D-4ABC-9786-98065C10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4"/>
            <a:ext cx="12193199" cy="690135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CE8DBC-9323-4C4B-9C9F-CAB506BE42E5}"/>
              </a:ext>
            </a:extLst>
          </p:cNvPr>
          <p:cNvSpPr>
            <a:spLocks noGrp="1"/>
          </p:cNvSpPr>
          <p:nvPr>
            <p:ph type="ctrTitle"/>
          </p:nvPr>
        </p:nvSpPr>
        <p:spPr>
          <a:xfrm>
            <a:off x="1066800" y="2384918"/>
            <a:ext cx="10058400" cy="1142165"/>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The Holocaust</a:t>
            </a:r>
            <a:endParaRPr lang="en-IE" sz="5200" dirty="0">
              <a:solidFill>
                <a:srgbClr val="FFFFFF"/>
              </a:solidFill>
            </a:endParaRPr>
          </a:p>
        </p:txBody>
      </p:sp>
      <p:pic>
        <p:nvPicPr>
          <p:cNvPr id="14" name="Picture 13" descr="Graphical user interface, application, Teams&#10;&#10;Description automatically generated">
            <a:extLst>
              <a:ext uri="{FF2B5EF4-FFF2-40B4-BE49-F238E27FC236}">
                <a16:creationId xmlns:a16="http://schemas.microsoft.com/office/drawing/2014/main" id="{B7CAFD14-421B-4360-A467-4DBBB46BED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3400" y="3983794"/>
            <a:ext cx="7064256" cy="4995539"/>
          </a:xfrm>
          <a:prstGeom prst="rect">
            <a:avLst/>
          </a:prstGeom>
        </p:spPr>
      </p:pic>
      <p:sp>
        <p:nvSpPr>
          <p:cNvPr id="12" name="TextBox 11">
            <a:extLst>
              <a:ext uri="{FF2B5EF4-FFF2-40B4-BE49-F238E27FC236}">
                <a16:creationId xmlns:a16="http://schemas.microsoft.com/office/drawing/2014/main" id="{2DB52166-A5A4-4E2D-BC25-63BE2237E079}"/>
              </a:ext>
            </a:extLst>
          </p:cNvPr>
          <p:cNvSpPr txBox="1"/>
          <p:nvPr/>
        </p:nvSpPr>
        <p:spPr>
          <a:xfrm>
            <a:off x="133677" y="6457016"/>
            <a:ext cx="8943975" cy="400110"/>
          </a:xfrm>
          <a:prstGeom prst="rect">
            <a:avLst/>
          </a:prstGeom>
          <a:noFill/>
        </p:spPr>
        <p:txBody>
          <a:bodyPr wrap="square" rtlCol="0">
            <a:spAutoFit/>
          </a:bodyPr>
          <a:lstStyle/>
          <a:p>
            <a:r>
              <a:rPr lang="en-IE" sz="2000" b="1" dirty="0">
                <a:solidFill>
                  <a:schemeClr val="bg1"/>
                </a:solidFill>
              </a:rPr>
              <a:t>Making History (2</a:t>
            </a:r>
            <a:r>
              <a:rPr lang="en-IE" sz="2000" b="1" baseline="30000" dirty="0">
                <a:solidFill>
                  <a:schemeClr val="bg1"/>
                </a:solidFill>
              </a:rPr>
              <a:t>nd</a:t>
            </a:r>
            <a:r>
              <a:rPr lang="en-IE" sz="2000" b="1" dirty="0">
                <a:solidFill>
                  <a:schemeClr val="bg1"/>
                </a:solidFill>
              </a:rPr>
              <a:t> Edition) </a:t>
            </a:r>
          </a:p>
        </p:txBody>
      </p:sp>
      <p:sp>
        <p:nvSpPr>
          <p:cNvPr id="8" name="object 10">
            <a:extLst>
              <a:ext uri="{FF2B5EF4-FFF2-40B4-BE49-F238E27FC236}">
                <a16:creationId xmlns:a16="http://schemas.microsoft.com/office/drawing/2014/main" id="{8C0392AF-D6A9-4386-A175-E72E50612F2B}"/>
              </a:ext>
            </a:extLst>
          </p:cNvPr>
          <p:cNvSpPr/>
          <p:nvPr/>
        </p:nvSpPr>
        <p:spPr>
          <a:xfrm>
            <a:off x="10561120" y="406999"/>
            <a:ext cx="1122366" cy="1205803"/>
          </a:xfrm>
          <a:custGeom>
            <a:avLst/>
            <a:gdLst/>
            <a:ahLst/>
            <a:cxnLst/>
            <a:rect l="l" t="t" r="r" b="b"/>
            <a:pathLst>
              <a:path w="756285" h="756285">
                <a:moveTo>
                  <a:pt x="378002" y="0"/>
                </a:moveTo>
                <a:lnTo>
                  <a:pt x="330587" y="2945"/>
                </a:lnTo>
                <a:lnTo>
                  <a:pt x="284929" y="11544"/>
                </a:lnTo>
                <a:lnTo>
                  <a:pt x="241383" y="25444"/>
                </a:lnTo>
                <a:lnTo>
                  <a:pt x="200302" y="44289"/>
                </a:lnTo>
                <a:lnTo>
                  <a:pt x="162042" y="67726"/>
                </a:lnTo>
                <a:lnTo>
                  <a:pt x="126957" y="95400"/>
                </a:lnTo>
                <a:lnTo>
                  <a:pt x="95400" y="126957"/>
                </a:lnTo>
                <a:lnTo>
                  <a:pt x="67726" y="162042"/>
                </a:lnTo>
                <a:lnTo>
                  <a:pt x="44289" y="200302"/>
                </a:lnTo>
                <a:lnTo>
                  <a:pt x="25444" y="241383"/>
                </a:lnTo>
                <a:lnTo>
                  <a:pt x="11544" y="284929"/>
                </a:lnTo>
                <a:lnTo>
                  <a:pt x="2945" y="330587"/>
                </a:lnTo>
                <a:lnTo>
                  <a:pt x="0" y="378002"/>
                </a:lnTo>
                <a:lnTo>
                  <a:pt x="2945" y="425418"/>
                </a:lnTo>
                <a:lnTo>
                  <a:pt x="11544" y="471076"/>
                </a:lnTo>
                <a:lnTo>
                  <a:pt x="25444" y="514622"/>
                </a:lnTo>
                <a:lnTo>
                  <a:pt x="44289" y="555702"/>
                </a:lnTo>
                <a:lnTo>
                  <a:pt x="67726" y="593962"/>
                </a:lnTo>
                <a:lnTo>
                  <a:pt x="95400" y="629048"/>
                </a:lnTo>
                <a:lnTo>
                  <a:pt x="126957" y="660605"/>
                </a:lnTo>
                <a:lnTo>
                  <a:pt x="162042" y="688279"/>
                </a:lnTo>
                <a:lnTo>
                  <a:pt x="200302" y="711716"/>
                </a:lnTo>
                <a:lnTo>
                  <a:pt x="241383" y="730561"/>
                </a:lnTo>
                <a:lnTo>
                  <a:pt x="284929" y="744460"/>
                </a:lnTo>
                <a:lnTo>
                  <a:pt x="330587" y="753060"/>
                </a:lnTo>
                <a:lnTo>
                  <a:pt x="378002" y="756005"/>
                </a:lnTo>
                <a:lnTo>
                  <a:pt x="425418" y="753060"/>
                </a:lnTo>
                <a:lnTo>
                  <a:pt x="471076" y="744460"/>
                </a:lnTo>
                <a:lnTo>
                  <a:pt x="514622" y="730561"/>
                </a:lnTo>
                <a:lnTo>
                  <a:pt x="555702" y="711716"/>
                </a:lnTo>
                <a:lnTo>
                  <a:pt x="593962" y="688279"/>
                </a:lnTo>
                <a:lnTo>
                  <a:pt x="629048" y="660605"/>
                </a:lnTo>
                <a:lnTo>
                  <a:pt x="660605" y="629048"/>
                </a:lnTo>
                <a:lnTo>
                  <a:pt x="688279" y="593962"/>
                </a:lnTo>
                <a:lnTo>
                  <a:pt x="711716" y="555702"/>
                </a:lnTo>
                <a:lnTo>
                  <a:pt x="730561" y="514622"/>
                </a:lnTo>
                <a:lnTo>
                  <a:pt x="744460" y="471076"/>
                </a:lnTo>
                <a:lnTo>
                  <a:pt x="753060" y="425418"/>
                </a:lnTo>
                <a:lnTo>
                  <a:pt x="756005" y="378002"/>
                </a:lnTo>
                <a:lnTo>
                  <a:pt x="753060" y="330587"/>
                </a:lnTo>
                <a:lnTo>
                  <a:pt x="744460" y="284929"/>
                </a:lnTo>
                <a:lnTo>
                  <a:pt x="730561" y="241383"/>
                </a:lnTo>
                <a:lnTo>
                  <a:pt x="711716" y="200302"/>
                </a:lnTo>
                <a:lnTo>
                  <a:pt x="688279" y="162042"/>
                </a:lnTo>
                <a:lnTo>
                  <a:pt x="660605" y="126957"/>
                </a:lnTo>
                <a:lnTo>
                  <a:pt x="629048" y="95400"/>
                </a:lnTo>
                <a:lnTo>
                  <a:pt x="593962" y="67726"/>
                </a:lnTo>
                <a:lnTo>
                  <a:pt x="555702" y="44289"/>
                </a:lnTo>
                <a:lnTo>
                  <a:pt x="514622" y="25444"/>
                </a:lnTo>
                <a:lnTo>
                  <a:pt x="471076" y="11544"/>
                </a:lnTo>
                <a:lnTo>
                  <a:pt x="425418" y="2945"/>
                </a:lnTo>
                <a:lnTo>
                  <a:pt x="378002" y="0"/>
                </a:lnTo>
                <a:close/>
              </a:path>
            </a:pathLst>
          </a:custGeom>
          <a:solidFill>
            <a:srgbClr val="00AEEF"/>
          </a:solidFill>
        </p:spPr>
        <p:txBody>
          <a:bodyPr wrap="square" lIns="0" tIns="0" rIns="0" bIns="0" rtlCol="0"/>
          <a:lstStyle/>
          <a:p>
            <a:pPr marL="12700">
              <a:lnSpc>
                <a:spcPct val="100000"/>
              </a:lnSpc>
              <a:spcBef>
                <a:spcPts val="100"/>
              </a:spcBef>
            </a:pPr>
            <a:r>
              <a:rPr lang="en-IE" sz="6000" b="1" spc="-245" dirty="0">
                <a:solidFill>
                  <a:srgbClr val="FFFFFF"/>
                </a:solidFill>
                <a:latin typeface="Arial Narrow"/>
                <a:cs typeface="Arial Narrow"/>
              </a:rPr>
              <a:t>  </a:t>
            </a:r>
            <a:endParaRPr lang="en-IE" sz="6000" dirty="0">
              <a:latin typeface="Arial Narrow"/>
              <a:cs typeface="Arial Narrow"/>
            </a:endParaRPr>
          </a:p>
        </p:txBody>
      </p:sp>
      <p:sp>
        <p:nvSpPr>
          <p:cNvPr id="2" name="TextBox 1">
            <a:extLst>
              <a:ext uri="{FF2B5EF4-FFF2-40B4-BE49-F238E27FC236}">
                <a16:creationId xmlns:a16="http://schemas.microsoft.com/office/drawing/2014/main" id="{09C3CDDD-B5B1-4B2B-A9AD-DFCB517CE821}"/>
              </a:ext>
            </a:extLst>
          </p:cNvPr>
          <p:cNvSpPr txBox="1"/>
          <p:nvPr/>
        </p:nvSpPr>
        <p:spPr>
          <a:xfrm>
            <a:off x="10672860" y="538410"/>
            <a:ext cx="932323" cy="923330"/>
          </a:xfrm>
          <a:prstGeom prst="rect">
            <a:avLst/>
          </a:prstGeom>
          <a:noFill/>
        </p:spPr>
        <p:txBody>
          <a:bodyPr wrap="square" rtlCol="0">
            <a:spAutoFit/>
          </a:bodyPr>
          <a:lstStyle/>
          <a:p>
            <a:r>
              <a:rPr lang="en-IE" sz="5400" b="1" dirty="0">
                <a:solidFill>
                  <a:schemeClr val="bg1"/>
                </a:solidFill>
              </a:rPr>
              <a:t>20</a:t>
            </a:r>
          </a:p>
        </p:txBody>
      </p:sp>
      <p:sp>
        <p:nvSpPr>
          <p:cNvPr id="3" name="Rectangle 2"/>
          <p:cNvSpPr/>
          <p:nvPr/>
        </p:nvSpPr>
        <p:spPr>
          <a:xfrm>
            <a:off x="3048000" y="3379307"/>
            <a:ext cx="6096000" cy="523220"/>
          </a:xfrm>
          <a:prstGeom prst="rect">
            <a:avLst/>
          </a:prstGeom>
        </p:spPr>
        <p:txBody>
          <a:bodyPr>
            <a:spAutoFit/>
          </a:bodyPr>
          <a:lstStyle/>
          <a:p>
            <a:pPr algn="ctr"/>
            <a:r>
              <a:rPr lang="en-IE" sz="2800" i="1" dirty="0">
                <a:solidFill>
                  <a:schemeClr val="bg1"/>
                </a:solidFill>
              </a:rPr>
              <a:t>Causes, Course and Consequences</a:t>
            </a:r>
          </a:p>
        </p:txBody>
      </p:sp>
      <p:pic>
        <p:nvPicPr>
          <p:cNvPr id="13" name="Picture 12">
            <a:extLst>
              <a:ext uri="{FF2B5EF4-FFF2-40B4-BE49-F238E27FC236}">
                <a16:creationId xmlns:a16="http://schemas.microsoft.com/office/drawing/2014/main" id="{D282C5C9-ED9E-4D6D-8F8F-B9A2DE3D4F2B}"/>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31473" y="3062765"/>
            <a:ext cx="1110128" cy="2980941"/>
          </a:xfrm>
          <a:prstGeom prst="rect">
            <a:avLst/>
          </a:prstGeom>
        </p:spPr>
      </p:pic>
    </p:spTree>
    <p:extLst>
      <p:ext uri="{BB962C8B-B14F-4D97-AF65-F5344CB8AC3E}">
        <p14:creationId xmlns:p14="http://schemas.microsoft.com/office/powerpoint/2010/main" val="58271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399" y="701637"/>
            <a:ext cx="11567445" cy="707886"/>
          </a:xfrm>
          <a:prstGeom prst="rect">
            <a:avLst/>
          </a:prstGeom>
          <a:noFill/>
        </p:spPr>
        <p:txBody>
          <a:bodyPr wrap="square">
            <a:spAutoFit/>
          </a:bodyPr>
          <a:lstStyle/>
          <a:p>
            <a:r>
              <a:rPr lang="en-US" sz="4000" b="1" dirty="0">
                <a:solidFill>
                  <a:srgbClr val="FFC000"/>
                </a:solidFill>
              </a:rPr>
              <a:t>Rwandan Massacre</a:t>
            </a:r>
          </a:p>
        </p:txBody>
      </p:sp>
      <p:pic>
        <p:nvPicPr>
          <p:cNvPr id="12" name="Picture 11">
            <a:extLst>
              <a:ext uri="{FF2B5EF4-FFF2-40B4-BE49-F238E27FC236}">
                <a16:creationId xmlns:a16="http://schemas.microsoft.com/office/drawing/2014/main" id="{51AF25AF-9C25-4C5A-8007-C6E04C46F9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8217" y="1877373"/>
            <a:ext cx="5174187" cy="4030267"/>
          </a:xfrm>
          <a:prstGeom prst="rect">
            <a:avLst/>
          </a:prstGeom>
        </p:spPr>
      </p:pic>
      <p:pic>
        <p:nvPicPr>
          <p:cNvPr id="13" name="Picture 12">
            <a:extLst>
              <a:ext uri="{FF2B5EF4-FFF2-40B4-BE49-F238E27FC236}">
                <a16:creationId xmlns:a16="http://schemas.microsoft.com/office/drawing/2014/main" id="{4F9B45A4-635B-4803-BC3A-BAFAD71BD1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487" y="1877372"/>
            <a:ext cx="6044664" cy="4030268"/>
          </a:xfrm>
          <a:prstGeom prst="rect">
            <a:avLst/>
          </a:prstGeom>
        </p:spPr>
      </p:pic>
      <p:sp>
        <p:nvSpPr>
          <p:cNvPr id="2" name="TextBox 1">
            <a:extLst>
              <a:ext uri="{FF2B5EF4-FFF2-40B4-BE49-F238E27FC236}">
                <a16:creationId xmlns:a16="http://schemas.microsoft.com/office/drawing/2014/main" id="{706ECB53-6CEE-B7B7-8C07-23A0CBEB420F}"/>
              </a:ext>
            </a:extLst>
          </p:cNvPr>
          <p:cNvSpPr txBox="1"/>
          <p:nvPr/>
        </p:nvSpPr>
        <p:spPr>
          <a:xfrm>
            <a:off x="385344" y="5971697"/>
            <a:ext cx="5931777" cy="369332"/>
          </a:xfrm>
          <a:prstGeom prst="rect">
            <a:avLst/>
          </a:prstGeom>
          <a:noFill/>
        </p:spPr>
        <p:txBody>
          <a:bodyPr wrap="square" rtlCol="0">
            <a:spAutoFit/>
          </a:bodyPr>
          <a:lstStyle/>
          <a:p>
            <a:r>
              <a:rPr lang="en-IE" dirty="0"/>
              <a:t>Photographs of children killed in the Rwandan Massacre</a:t>
            </a:r>
          </a:p>
        </p:txBody>
      </p:sp>
    </p:spTree>
    <p:extLst>
      <p:ext uri="{BB962C8B-B14F-4D97-AF65-F5344CB8AC3E}">
        <p14:creationId xmlns:p14="http://schemas.microsoft.com/office/powerpoint/2010/main" val="394578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628649" y="796887"/>
            <a:ext cx="4114801" cy="707886"/>
          </a:xfrm>
          <a:prstGeom prst="rect">
            <a:avLst/>
          </a:prstGeom>
          <a:noFill/>
        </p:spPr>
        <p:txBody>
          <a:bodyPr wrap="square">
            <a:spAutoFit/>
          </a:bodyPr>
          <a:lstStyle/>
          <a:p>
            <a:r>
              <a:rPr lang="en-US" sz="4000" b="1" dirty="0">
                <a:solidFill>
                  <a:srgbClr val="FFC000"/>
                </a:solidFill>
              </a:rPr>
              <a:t>Bosnian Genocide</a:t>
            </a:r>
          </a:p>
        </p:txBody>
      </p:sp>
      <p:sp>
        <p:nvSpPr>
          <p:cNvPr id="5" name="TextBox 4">
            <a:extLst>
              <a:ext uri="{FF2B5EF4-FFF2-40B4-BE49-F238E27FC236}">
                <a16:creationId xmlns:a16="http://schemas.microsoft.com/office/drawing/2014/main" id="{C89C5B50-D41E-4EBB-A16F-9B11A2D524BB}"/>
              </a:ext>
            </a:extLst>
          </p:cNvPr>
          <p:cNvSpPr txBox="1"/>
          <p:nvPr/>
        </p:nvSpPr>
        <p:spPr>
          <a:xfrm>
            <a:off x="6715124" y="860349"/>
            <a:ext cx="4114801" cy="707886"/>
          </a:xfrm>
          <a:prstGeom prst="rect">
            <a:avLst/>
          </a:prstGeom>
          <a:noFill/>
        </p:spPr>
        <p:txBody>
          <a:bodyPr wrap="square">
            <a:spAutoFit/>
          </a:bodyPr>
          <a:lstStyle/>
          <a:p>
            <a:r>
              <a:rPr lang="en-US" sz="4000" b="1" dirty="0">
                <a:solidFill>
                  <a:srgbClr val="FFC000"/>
                </a:solidFill>
              </a:rPr>
              <a:t>Darfur Genocide</a:t>
            </a:r>
          </a:p>
        </p:txBody>
      </p:sp>
      <p:pic>
        <p:nvPicPr>
          <p:cNvPr id="6" name="Picture 5">
            <a:extLst>
              <a:ext uri="{FF2B5EF4-FFF2-40B4-BE49-F238E27FC236}">
                <a16:creationId xmlns:a16="http://schemas.microsoft.com/office/drawing/2014/main" id="{97CCE104-0C80-405E-AF6A-3ACB164ABB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4420" y="3709166"/>
            <a:ext cx="3493008" cy="2828544"/>
          </a:xfrm>
          <a:prstGeom prst="rect">
            <a:avLst/>
          </a:prstGeom>
        </p:spPr>
      </p:pic>
      <p:pic>
        <p:nvPicPr>
          <p:cNvPr id="7" name="Picture 6">
            <a:extLst>
              <a:ext uri="{FF2B5EF4-FFF2-40B4-BE49-F238E27FC236}">
                <a16:creationId xmlns:a16="http://schemas.microsoft.com/office/drawing/2014/main" id="{035393C1-982B-42E0-BE60-463E26C21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6670" y="1568235"/>
            <a:ext cx="2968509" cy="1979006"/>
          </a:xfrm>
          <a:prstGeom prst="rect">
            <a:avLst/>
          </a:prstGeom>
        </p:spPr>
      </p:pic>
      <p:pic>
        <p:nvPicPr>
          <p:cNvPr id="8" name="Picture 7">
            <a:extLst>
              <a:ext uri="{FF2B5EF4-FFF2-40B4-BE49-F238E27FC236}">
                <a16:creationId xmlns:a16="http://schemas.microsoft.com/office/drawing/2014/main" id="{147BB030-215D-4DA9-ADBA-08030B4D47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0362" y="1568235"/>
            <a:ext cx="4972941" cy="4670020"/>
          </a:xfrm>
          <a:prstGeom prst="rect">
            <a:avLst/>
          </a:prstGeom>
        </p:spPr>
      </p:pic>
      <p:sp>
        <p:nvSpPr>
          <p:cNvPr id="2" name="TextBox 1">
            <a:extLst>
              <a:ext uri="{FF2B5EF4-FFF2-40B4-BE49-F238E27FC236}">
                <a16:creationId xmlns:a16="http://schemas.microsoft.com/office/drawing/2014/main" id="{FAC246D0-D081-1FBB-B055-A11D14CA1CBB}"/>
              </a:ext>
            </a:extLst>
          </p:cNvPr>
          <p:cNvSpPr txBox="1"/>
          <p:nvPr/>
        </p:nvSpPr>
        <p:spPr>
          <a:xfrm>
            <a:off x="4498320" y="1672547"/>
            <a:ext cx="1223319" cy="1754326"/>
          </a:xfrm>
          <a:prstGeom prst="rect">
            <a:avLst/>
          </a:prstGeom>
          <a:noFill/>
        </p:spPr>
        <p:txBody>
          <a:bodyPr wrap="square" rtlCol="0">
            <a:spAutoFit/>
          </a:bodyPr>
          <a:lstStyle/>
          <a:p>
            <a:r>
              <a:rPr lang="en-IE" dirty="0"/>
              <a:t>Names of the killed  on the Srebrenica Genocide Memorial</a:t>
            </a:r>
          </a:p>
        </p:txBody>
      </p:sp>
    </p:spTree>
    <p:extLst>
      <p:ext uri="{BB962C8B-B14F-4D97-AF65-F5344CB8AC3E}">
        <p14:creationId xmlns:p14="http://schemas.microsoft.com/office/powerpoint/2010/main" val="46081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33E43-2789-7D8B-E982-3C568997466D}"/>
              </a:ext>
            </a:extLst>
          </p:cNvPr>
          <p:cNvSpPr txBox="1"/>
          <p:nvPr/>
        </p:nvSpPr>
        <p:spPr>
          <a:xfrm>
            <a:off x="1312771" y="1330748"/>
            <a:ext cx="9143999" cy="2308324"/>
          </a:xfrm>
          <a:prstGeom prst="rect">
            <a:avLst/>
          </a:prstGeom>
          <a:solidFill>
            <a:srgbClr val="D5DFB5"/>
          </a:solidFill>
          <a:ln>
            <a:noFill/>
          </a:ln>
        </p:spPr>
        <p:txBody>
          <a:bodyPr wrap="square" rtlCol="0">
            <a:spAutoFit/>
          </a:bodyPr>
          <a:lstStyle/>
          <a:p>
            <a:endParaRPr lang="en-US" sz="2400" dirty="0"/>
          </a:p>
          <a:p>
            <a:endParaRPr lang="en-US" sz="2400" dirty="0"/>
          </a:p>
          <a:p>
            <a:endParaRPr lang="en-US" sz="2400" dirty="0"/>
          </a:p>
          <a:p>
            <a:r>
              <a:rPr lang="en-US" sz="2400" dirty="0"/>
              <a:t>Select </a:t>
            </a:r>
            <a:r>
              <a:rPr lang="en-US" sz="2400" b="1" dirty="0"/>
              <a:t>one</a:t>
            </a:r>
            <a:r>
              <a:rPr lang="en-US" sz="2400" dirty="0"/>
              <a:t> of the genocides of the 20th or 21st centuries (except the Holocaust) and research its </a:t>
            </a:r>
            <a:r>
              <a:rPr lang="en-US" sz="2400" b="1" dirty="0"/>
              <a:t>causes</a:t>
            </a:r>
            <a:r>
              <a:rPr lang="en-US" sz="2400" dirty="0"/>
              <a:t> (why it happened) and </a:t>
            </a:r>
            <a:r>
              <a:rPr lang="en-US" sz="2400" b="1" dirty="0"/>
              <a:t>consequences</a:t>
            </a:r>
            <a:r>
              <a:rPr lang="en-US" sz="2400" dirty="0"/>
              <a:t> (the results of what happened).</a:t>
            </a:r>
          </a:p>
        </p:txBody>
      </p:sp>
      <p:sp>
        <p:nvSpPr>
          <p:cNvPr id="3" name="TextBox 2">
            <a:extLst>
              <a:ext uri="{FF2B5EF4-FFF2-40B4-BE49-F238E27FC236}">
                <a16:creationId xmlns:a16="http://schemas.microsoft.com/office/drawing/2014/main" id="{E5AB3325-48EA-9112-9829-3A920941F903}"/>
              </a:ext>
            </a:extLst>
          </p:cNvPr>
          <p:cNvSpPr txBox="1"/>
          <p:nvPr/>
        </p:nvSpPr>
        <p:spPr>
          <a:xfrm>
            <a:off x="2603236" y="1639090"/>
            <a:ext cx="4970068"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4" name="Picture 3" descr="Icon&#10;&#10;Description automatically generated">
            <a:extLst>
              <a:ext uri="{FF2B5EF4-FFF2-40B4-BE49-F238E27FC236}">
                <a16:creationId xmlns:a16="http://schemas.microsoft.com/office/drawing/2014/main" id="{111604D7-3E2F-6D41-0EDC-7EB21D8DB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11357" y="1283430"/>
            <a:ext cx="1191879" cy="1357649"/>
          </a:xfrm>
          <a:prstGeom prst="rect">
            <a:avLst/>
          </a:prstGeom>
        </p:spPr>
      </p:pic>
    </p:spTree>
    <p:extLst>
      <p:ext uri="{BB962C8B-B14F-4D97-AF65-F5344CB8AC3E}">
        <p14:creationId xmlns:p14="http://schemas.microsoft.com/office/powerpoint/2010/main" val="338124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3774" y="629138"/>
            <a:ext cx="11058991" cy="5723023"/>
            <a:chOff x="442301" y="987096"/>
            <a:chExt cx="11058991" cy="5024238"/>
          </a:xfrm>
        </p:grpSpPr>
        <p:sp>
          <p:nvSpPr>
            <p:cNvPr id="4" name="Rectangle 3">
              <a:extLst>
                <a:ext uri="{FF2B5EF4-FFF2-40B4-BE49-F238E27FC236}">
                  <a16:creationId xmlns:a16="http://schemas.microsoft.com/office/drawing/2014/main" id="{6C7F4AE7-7697-4C2E-ADC3-373A720F0A00}"/>
                </a:ext>
              </a:extLst>
            </p:cNvPr>
            <p:cNvSpPr/>
            <p:nvPr/>
          </p:nvSpPr>
          <p:spPr>
            <a:xfrm>
              <a:off x="809846" y="1444766"/>
              <a:ext cx="10691446" cy="4566568"/>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444764"/>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987096"/>
              <a:ext cx="1086781" cy="1086781"/>
            </a:xfrm>
            <a:prstGeom prst="rect">
              <a:avLst/>
            </a:prstGeom>
          </p:spPr>
        </p:pic>
      </p:grpSp>
      <p:sp>
        <p:nvSpPr>
          <p:cNvPr id="8" name="TextBox 7">
            <a:extLst>
              <a:ext uri="{FF2B5EF4-FFF2-40B4-BE49-F238E27FC236}">
                <a16:creationId xmlns:a16="http://schemas.microsoft.com/office/drawing/2014/main" id="{6D04AFB4-E4D1-487E-BA0B-11527D6D612F}"/>
              </a:ext>
            </a:extLst>
          </p:cNvPr>
          <p:cNvSpPr txBox="1"/>
          <p:nvPr/>
        </p:nvSpPr>
        <p:spPr>
          <a:xfrm>
            <a:off x="1295714" y="2073877"/>
            <a:ext cx="9375112" cy="3785652"/>
          </a:xfrm>
          <a:prstGeom prst="rect">
            <a:avLst/>
          </a:prstGeom>
          <a:noFill/>
        </p:spPr>
        <p:txBody>
          <a:bodyPr wrap="square">
            <a:spAutoFit/>
          </a:bodyPr>
          <a:lstStyle/>
          <a:p>
            <a:pPr marL="342900" indent="-342900">
              <a:buClr>
                <a:srgbClr val="11AD9A"/>
              </a:buClr>
              <a:buFont typeface="+mj-lt"/>
              <a:buAutoNum type="arabicPeriod"/>
            </a:pPr>
            <a:r>
              <a:rPr lang="en-US" sz="2400" dirty="0"/>
              <a:t>Which of these sources are primary sources: Anne Frank’s Diary; artefacts on display in the Holocaust History Museum; Lilly Appelbaum </a:t>
            </a:r>
            <a:r>
              <a:rPr lang="en-US" sz="2400" dirty="0" err="1"/>
              <a:t>Malnik’s</a:t>
            </a:r>
            <a:r>
              <a:rPr lang="en-US" sz="2400" dirty="0"/>
              <a:t> description of the death march from Auschwitz to Bergen-Belsen? Explain your answers.</a:t>
            </a:r>
          </a:p>
          <a:p>
            <a:pPr marL="342900" indent="-342900">
              <a:buClr>
                <a:srgbClr val="11AD9A"/>
              </a:buClr>
              <a:buFont typeface="+mj-lt"/>
              <a:buAutoNum type="arabicPeriod"/>
            </a:pPr>
            <a:r>
              <a:rPr lang="en-US" sz="2400" dirty="0"/>
              <a:t>Complete this sentence: Genocide is the deliberate killing of a large number of people …</a:t>
            </a:r>
          </a:p>
          <a:p>
            <a:pPr marL="342900" indent="-342900">
              <a:buClr>
                <a:srgbClr val="11AD9A"/>
              </a:buClr>
              <a:buFont typeface="+mj-lt"/>
              <a:buAutoNum type="arabicPeriod"/>
            </a:pPr>
            <a:r>
              <a:rPr lang="en-US" sz="2400" dirty="0"/>
              <a:t>What is the meaning of ‘deliberate’?</a:t>
            </a:r>
          </a:p>
          <a:p>
            <a:pPr marL="342900" indent="-342900">
              <a:buClr>
                <a:srgbClr val="11AD9A"/>
              </a:buClr>
              <a:buFont typeface="+mj-lt"/>
              <a:buAutoNum type="arabicPeriod"/>
            </a:pPr>
            <a:r>
              <a:rPr lang="en-US" sz="2400" dirty="0"/>
              <a:t>What ‘large number of people’ does genocide refer to?</a:t>
            </a:r>
          </a:p>
          <a:p>
            <a:pPr marL="342900" indent="-342900">
              <a:buClr>
                <a:srgbClr val="11AD9A"/>
              </a:buClr>
              <a:buFont typeface="+mj-lt"/>
              <a:buAutoNum type="arabicPeriod"/>
            </a:pPr>
            <a:r>
              <a:rPr lang="en-US" sz="2400" dirty="0"/>
              <a:t>Put the genocides listed above in order of the number of people killed, beginning with the largest number.</a:t>
            </a:r>
          </a:p>
        </p:txBody>
      </p:sp>
    </p:spTree>
    <p:extLst>
      <p:ext uri="{BB962C8B-B14F-4D97-AF65-F5344CB8AC3E}">
        <p14:creationId xmlns:p14="http://schemas.microsoft.com/office/powerpoint/2010/main" val="17804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9C5B50-D41E-4EBB-A16F-9B11A2D524BB}"/>
              </a:ext>
            </a:extLst>
          </p:cNvPr>
          <p:cNvSpPr txBox="1"/>
          <p:nvPr/>
        </p:nvSpPr>
        <p:spPr>
          <a:xfrm>
            <a:off x="533399" y="783711"/>
            <a:ext cx="10490675" cy="707886"/>
          </a:xfrm>
          <a:prstGeom prst="rect">
            <a:avLst/>
          </a:prstGeom>
          <a:noFill/>
        </p:spPr>
        <p:txBody>
          <a:bodyPr wrap="square">
            <a:spAutoFit/>
          </a:bodyPr>
          <a:lstStyle/>
          <a:p>
            <a:r>
              <a:rPr lang="en-US" sz="4000" b="1" dirty="0">
                <a:solidFill>
                  <a:srgbClr val="FFC000"/>
                </a:solidFill>
              </a:rPr>
              <a:t>What Were the Causes of the Holocaust?</a:t>
            </a:r>
          </a:p>
        </p:txBody>
      </p:sp>
      <p:sp>
        <p:nvSpPr>
          <p:cNvPr id="16" name="TextBox 15">
            <a:extLst>
              <a:ext uri="{FF2B5EF4-FFF2-40B4-BE49-F238E27FC236}">
                <a16:creationId xmlns:a16="http://schemas.microsoft.com/office/drawing/2014/main" id="{630F3D33-99BE-A14E-8EDD-19337345729D}"/>
              </a:ext>
            </a:extLst>
          </p:cNvPr>
          <p:cNvSpPr txBox="1"/>
          <p:nvPr/>
        </p:nvSpPr>
        <p:spPr>
          <a:xfrm>
            <a:off x="8945218" y="2370244"/>
            <a:ext cx="2903882" cy="1323439"/>
          </a:xfrm>
          <a:prstGeom prst="rect">
            <a:avLst/>
          </a:prstGeom>
          <a:solidFill>
            <a:schemeClr val="bg1"/>
          </a:solidFill>
          <a:ln>
            <a:solidFill>
              <a:schemeClr val="tx2">
                <a:lumMod val="50000"/>
              </a:schemeClr>
            </a:solidFill>
          </a:ln>
        </p:spPr>
        <p:txBody>
          <a:bodyPr wrap="square" rtlCol="0">
            <a:spAutoFit/>
          </a:bodyPr>
          <a:lstStyle/>
          <a:p>
            <a:r>
              <a:rPr lang="en-US" sz="2000" b="1" dirty="0"/>
              <a:t>Holocaust </a:t>
            </a:r>
            <a:r>
              <a:rPr lang="en-US" sz="2000" dirty="0"/>
              <a:t>–</a:t>
            </a:r>
            <a:r>
              <a:rPr lang="en-US" sz="2000" b="1" dirty="0"/>
              <a:t> </a:t>
            </a:r>
            <a:r>
              <a:rPr lang="en-US" sz="2000" dirty="0"/>
              <a:t>the deliberate killing of millions of Jews by the Nazis during World War II</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2370244"/>
            <a:ext cx="7561022"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23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D2BA7BD-ABC9-F301-AFB4-47E492363395}"/>
              </a:ext>
            </a:extLst>
          </p:cNvPr>
          <p:cNvSpPr txBox="1"/>
          <p:nvPr/>
        </p:nvSpPr>
        <p:spPr>
          <a:xfrm>
            <a:off x="971245" y="1649763"/>
            <a:ext cx="4428162" cy="46612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Racism</a:t>
            </a:r>
            <a:r>
              <a:rPr lang="en-IE" sz="2000" dirty="0"/>
              <a:t> – the view that all human characteristics (features), such as intelligence and creativity, were handed down through </a:t>
            </a:r>
            <a:r>
              <a:rPr lang="en-IE" sz="2000" b="1" dirty="0"/>
              <a:t>race</a:t>
            </a:r>
          </a:p>
          <a:p>
            <a:pPr marL="285750" indent="-285750">
              <a:lnSpc>
                <a:spcPct val="150000"/>
              </a:lnSpc>
              <a:buFont typeface="Arial" panose="020B0604020202020204" pitchFamily="34" charset="0"/>
              <a:buChar char="•"/>
            </a:pPr>
            <a:r>
              <a:rPr lang="en-IE" sz="2000" b="1" dirty="0"/>
              <a:t>Master Race </a:t>
            </a:r>
            <a:r>
              <a:rPr lang="en-IE" sz="2000" dirty="0"/>
              <a:t>– They Nazis said </a:t>
            </a:r>
            <a:r>
              <a:rPr lang="en-IE" sz="2000" b="1" dirty="0"/>
              <a:t>Germans</a:t>
            </a:r>
            <a:r>
              <a:rPr lang="en-IE" sz="2000" dirty="0"/>
              <a:t> were the </a:t>
            </a:r>
            <a:r>
              <a:rPr lang="en-IE" sz="2000" b="1" dirty="0"/>
              <a:t>Master Race </a:t>
            </a:r>
          </a:p>
          <a:p>
            <a:pPr marL="285750" indent="-285750">
              <a:lnSpc>
                <a:spcPct val="150000"/>
              </a:lnSpc>
              <a:buFont typeface="Arial" panose="020B0604020202020204" pitchFamily="34" charset="0"/>
              <a:buChar char="•"/>
            </a:pPr>
            <a:r>
              <a:rPr lang="en-IE" sz="2000" dirty="0"/>
              <a:t>They were the </a:t>
            </a:r>
            <a:r>
              <a:rPr lang="en-IE" sz="2000" b="1" dirty="0"/>
              <a:t>superior Aryan race</a:t>
            </a:r>
          </a:p>
          <a:p>
            <a:pPr marL="285750" indent="-285750">
              <a:lnSpc>
                <a:spcPct val="150000"/>
              </a:lnSpc>
              <a:buFont typeface="Arial" panose="020B0604020202020204" pitchFamily="34" charset="0"/>
              <a:buChar char="•"/>
            </a:pPr>
            <a:r>
              <a:rPr lang="en-IE" sz="2000" dirty="0"/>
              <a:t>They said </a:t>
            </a:r>
            <a:r>
              <a:rPr lang="en-IE" sz="2000" b="1" dirty="0"/>
              <a:t>Jews</a:t>
            </a:r>
            <a:r>
              <a:rPr lang="en-IE" sz="2000" dirty="0"/>
              <a:t> were ‘inferior’, ‘parasitic’ (living off other people)</a:t>
            </a:r>
          </a:p>
          <a:p>
            <a:pPr marL="285750" indent="-285750">
              <a:lnSpc>
                <a:spcPct val="150000"/>
              </a:lnSpc>
              <a:buFont typeface="Arial" panose="020B0604020202020204" pitchFamily="34" charset="0"/>
              <a:buChar char="•"/>
            </a:pPr>
            <a:r>
              <a:rPr lang="en-IE" sz="2000" dirty="0"/>
              <a:t>Nazis hated the Jews – </a:t>
            </a:r>
            <a:r>
              <a:rPr lang="en-IE" sz="2000" b="1" dirty="0"/>
              <a:t>anti-Semitism </a:t>
            </a:r>
          </a:p>
        </p:txBody>
      </p:sp>
      <p:sp>
        <p:nvSpPr>
          <p:cNvPr id="11" name="TextBox 10">
            <a:extLst>
              <a:ext uri="{FF2B5EF4-FFF2-40B4-BE49-F238E27FC236}">
                <a16:creationId xmlns:a16="http://schemas.microsoft.com/office/drawing/2014/main" id="{732034D0-86CF-1749-9608-D85D6182C10C}"/>
              </a:ext>
            </a:extLst>
          </p:cNvPr>
          <p:cNvSpPr txBox="1"/>
          <p:nvPr/>
        </p:nvSpPr>
        <p:spPr>
          <a:xfrm>
            <a:off x="6440558" y="1869897"/>
            <a:ext cx="5336770" cy="2031325"/>
          </a:xfrm>
          <a:prstGeom prst="rect">
            <a:avLst/>
          </a:prstGeom>
          <a:solidFill>
            <a:srgbClr val="D5DFB5"/>
          </a:solidFill>
        </p:spPr>
        <p:txBody>
          <a:bodyPr wrap="square" rtlCol="0">
            <a:spAutoFit/>
          </a:bodyPr>
          <a:lstStyle/>
          <a:p>
            <a:r>
              <a:rPr lang="en-GB" b="1" dirty="0"/>
              <a:t>Hitler’s views</a:t>
            </a:r>
            <a:endParaRPr lang="en-IE" dirty="0"/>
          </a:p>
          <a:p>
            <a:r>
              <a:rPr lang="en-GB" dirty="0"/>
              <a:t>Hitler remarked: ‘Out with the Jews from all the professions and into the ghetto with them; fence them in somewhere they can perish as they deserve while the German people look on, the way people stare at wild animals.’</a:t>
            </a:r>
            <a:endParaRPr lang="en-IE" dirty="0"/>
          </a:p>
          <a:p>
            <a:pPr algn="r"/>
            <a:r>
              <a:rPr lang="en-GB" b="1" dirty="0"/>
              <a:t>General Wiedemann, Hitler’s adjutant, 1935</a:t>
            </a:r>
            <a:r>
              <a:rPr lang="en-IE" dirty="0"/>
              <a:t> </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558" y="4295736"/>
            <a:ext cx="5101534" cy="214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757125" y="773473"/>
            <a:ext cx="8351818" cy="707886"/>
            <a:chOff x="1095056" y="773473"/>
            <a:chExt cx="8351818" cy="707886"/>
          </a:xfrm>
        </p:grpSpPr>
        <p:sp>
          <p:nvSpPr>
            <p:cNvPr id="9" name="TextBox 8">
              <a:extLst>
                <a:ext uri="{FF2B5EF4-FFF2-40B4-BE49-F238E27FC236}">
                  <a16:creationId xmlns:a16="http://schemas.microsoft.com/office/drawing/2014/main" id="{C89C5B50-D41E-4EBB-A16F-9B11A2D524BB}"/>
                </a:ext>
              </a:extLst>
            </p:cNvPr>
            <p:cNvSpPr txBox="1"/>
            <p:nvPr/>
          </p:nvSpPr>
          <p:spPr>
            <a:xfrm>
              <a:off x="1712574" y="773473"/>
              <a:ext cx="7734300" cy="707886"/>
            </a:xfrm>
            <a:prstGeom prst="rect">
              <a:avLst/>
            </a:prstGeom>
            <a:noFill/>
          </p:spPr>
          <p:txBody>
            <a:bodyPr wrap="square">
              <a:spAutoFit/>
            </a:bodyPr>
            <a:lstStyle/>
            <a:p>
              <a:r>
                <a:rPr lang="en-US" sz="4000" b="1" dirty="0">
                  <a:solidFill>
                    <a:srgbClr val="FFC000"/>
                  </a:solidFill>
                </a:rPr>
                <a:t>The Nazi racial theories</a:t>
              </a:r>
            </a:p>
          </p:txBody>
        </p:sp>
        <p:pic>
          <p:nvPicPr>
            <p:cNvPr id="2" name="Picture 1"/>
            <p:cNvPicPr>
              <a:picLocks noChangeAspect="1"/>
            </p:cNvPicPr>
            <p:nvPr/>
          </p:nvPicPr>
          <p:blipFill>
            <a:blip r:embed="rId3"/>
            <a:stretch>
              <a:fillRect/>
            </a:stretch>
          </p:blipFill>
          <p:spPr>
            <a:xfrm>
              <a:off x="1095056" y="832586"/>
              <a:ext cx="617518" cy="589660"/>
            </a:xfrm>
            <a:prstGeom prst="rect">
              <a:avLst/>
            </a:prstGeom>
          </p:spPr>
        </p:pic>
      </p:grpSp>
    </p:spTree>
    <p:extLst>
      <p:ext uri="{BB962C8B-B14F-4D97-AF65-F5344CB8AC3E}">
        <p14:creationId xmlns:p14="http://schemas.microsoft.com/office/powerpoint/2010/main" val="13890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23EF43-DDF7-BFD2-0F55-7742807B49BA}"/>
              </a:ext>
            </a:extLst>
          </p:cNvPr>
          <p:cNvSpPr txBox="1"/>
          <p:nvPr/>
        </p:nvSpPr>
        <p:spPr>
          <a:xfrm>
            <a:off x="792100" y="1836031"/>
            <a:ext cx="4191856" cy="41996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Anti-Semitic propaganda </a:t>
            </a:r>
            <a:r>
              <a:rPr lang="en-IE" sz="2000" dirty="0"/>
              <a:t>in newspapers, school text books and movies</a:t>
            </a:r>
          </a:p>
          <a:p>
            <a:pPr marL="285750" indent="-285750">
              <a:lnSpc>
                <a:spcPct val="150000"/>
              </a:lnSpc>
              <a:buFont typeface="Arial" panose="020B0604020202020204" pitchFamily="34" charset="0"/>
              <a:buChar char="•"/>
            </a:pPr>
            <a:r>
              <a:rPr lang="en-IE" sz="2000" b="1" dirty="0"/>
              <a:t>Nuremberg Laws</a:t>
            </a:r>
          </a:p>
          <a:p>
            <a:pPr marL="285750" indent="-285750">
              <a:lnSpc>
                <a:spcPct val="150000"/>
              </a:lnSpc>
              <a:buFont typeface="Arial" panose="020B0604020202020204" pitchFamily="34" charset="0"/>
              <a:buChar char="•"/>
            </a:pPr>
            <a:r>
              <a:rPr lang="en-IE" sz="2000" dirty="0"/>
              <a:t>Pogroms, boycott, arrest</a:t>
            </a:r>
          </a:p>
          <a:p>
            <a:pPr marL="285750" indent="-285750">
              <a:lnSpc>
                <a:spcPct val="150000"/>
              </a:lnSpc>
              <a:buFont typeface="Arial" panose="020B0604020202020204" pitchFamily="34" charset="0"/>
              <a:buChar char="•"/>
            </a:pPr>
            <a:r>
              <a:rPr lang="en-IE" sz="2000" b="1" dirty="0"/>
              <a:t>Night of the Broken Glass</a:t>
            </a:r>
          </a:p>
          <a:p>
            <a:pPr marL="285750" indent="-285750">
              <a:lnSpc>
                <a:spcPct val="150000"/>
              </a:lnSpc>
              <a:buFont typeface="Arial" panose="020B0604020202020204" pitchFamily="34" charset="0"/>
              <a:buChar char="•"/>
            </a:pPr>
            <a:r>
              <a:rPr lang="en-IE" sz="2000" dirty="0"/>
              <a:t>30,000 Jews imprisoned in </a:t>
            </a:r>
            <a:r>
              <a:rPr lang="en-IE" sz="2000" b="1" dirty="0"/>
              <a:t>concentration camps</a:t>
            </a:r>
            <a:r>
              <a:rPr lang="en-IE" sz="2000" dirty="0"/>
              <a:t>, </a:t>
            </a:r>
            <a:r>
              <a:rPr lang="en-IE" sz="2000" b="1" dirty="0"/>
              <a:t>Dachau</a:t>
            </a:r>
            <a:r>
              <a:rPr lang="en-IE" sz="2000" dirty="0"/>
              <a:t> and </a:t>
            </a:r>
            <a:r>
              <a:rPr lang="en-IE" sz="2000" b="1" dirty="0"/>
              <a:t>Buchenwald</a:t>
            </a:r>
          </a:p>
        </p:txBody>
      </p:sp>
      <p:grpSp>
        <p:nvGrpSpPr>
          <p:cNvPr id="12" name="Group 11"/>
          <p:cNvGrpSpPr/>
          <p:nvPr/>
        </p:nvGrpSpPr>
        <p:grpSpPr>
          <a:xfrm>
            <a:off x="526521" y="821027"/>
            <a:ext cx="12313179" cy="707886"/>
            <a:chOff x="526521" y="821027"/>
            <a:chExt cx="12313179" cy="707886"/>
          </a:xfrm>
        </p:grpSpPr>
        <p:sp>
          <p:nvSpPr>
            <p:cNvPr id="8" name="TextBox 7">
              <a:extLst>
                <a:ext uri="{FF2B5EF4-FFF2-40B4-BE49-F238E27FC236}">
                  <a16:creationId xmlns:a16="http://schemas.microsoft.com/office/drawing/2014/main" id="{C89C5B50-D41E-4EBB-A16F-9B11A2D524BB}"/>
                </a:ext>
              </a:extLst>
            </p:cNvPr>
            <p:cNvSpPr txBox="1"/>
            <p:nvPr/>
          </p:nvSpPr>
          <p:spPr>
            <a:xfrm>
              <a:off x="1181100" y="821027"/>
              <a:ext cx="11658600" cy="707886"/>
            </a:xfrm>
            <a:prstGeom prst="rect">
              <a:avLst/>
            </a:prstGeom>
            <a:noFill/>
          </p:spPr>
          <p:txBody>
            <a:bodyPr wrap="square">
              <a:spAutoFit/>
            </a:bodyPr>
            <a:lstStyle/>
            <a:p>
              <a:r>
                <a:rPr lang="en-US" sz="4000" b="1" dirty="0">
                  <a:solidFill>
                    <a:srgbClr val="FFC000"/>
                  </a:solidFill>
                </a:rPr>
                <a:t>The Nazis in power</a:t>
              </a:r>
            </a:p>
          </p:txBody>
        </p:sp>
        <p:pic>
          <p:nvPicPr>
            <p:cNvPr id="3" name="Picture 2"/>
            <p:cNvPicPr>
              <a:picLocks noChangeAspect="1"/>
            </p:cNvPicPr>
            <p:nvPr/>
          </p:nvPicPr>
          <p:blipFill>
            <a:blip r:embed="rId2"/>
            <a:stretch>
              <a:fillRect/>
            </a:stretch>
          </p:blipFill>
          <p:spPr>
            <a:xfrm>
              <a:off x="526521" y="847680"/>
              <a:ext cx="654579" cy="654579"/>
            </a:xfrm>
            <a:prstGeom prst="rect">
              <a:avLst/>
            </a:prstGeom>
          </p:spPr>
        </p:pic>
      </p:grpSp>
      <p:grpSp>
        <p:nvGrpSpPr>
          <p:cNvPr id="11" name="Group 10"/>
          <p:cNvGrpSpPr/>
          <p:nvPr/>
        </p:nvGrpSpPr>
        <p:grpSpPr>
          <a:xfrm>
            <a:off x="5307933" y="2123545"/>
            <a:ext cx="6783548" cy="2866744"/>
            <a:chOff x="5307933" y="2123545"/>
            <a:chExt cx="6444859" cy="2463429"/>
          </a:xfrm>
        </p:grpSpPr>
        <p:pic>
          <p:nvPicPr>
            <p:cNvPr id="10" name="Picture 9"/>
            <p:cNvPicPr>
              <a:picLocks noChangeAspect="1"/>
            </p:cNvPicPr>
            <p:nvPr/>
          </p:nvPicPr>
          <p:blipFill>
            <a:blip r:embed="rId3"/>
            <a:stretch>
              <a:fillRect/>
            </a:stretch>
          </p:blipFill>
          <p:spPr>
            <a:xfrm>
              <a:off x="5315992" y="4157129"/>
              <a:ext cx="6436800" cy="429845"/>
            </a:xfrm>
            <a:prstGeom prst="rect">
              <a:avLst/>
            </a:prstGeom>
          </p:spPr>
        </p:pic>
        <p:pic>
          <p:nvPicPr>
            <p:cNvPr id="9" name="Picture 8"/>
            <p:cNvPicPr>
              <a:picLocks noChangeAspect="1"/>
            </p:cNvPicPr>
            <p:nvPr/>
          </p:nvPicPr>
          <p:blipFill>
            <a:blip r:embed="rId4"/>
            <a:stretch>
              <a:fillRect/>
            </a:stretch>
          </p:blipFill>
          <p:spPr>
            <a:xfrm>
              <a:off x="5307933" y="2123545"/>
              <a:ext cx="6436392" cy="2143655"/>
            </a:xfrm>
            <a:prstGeom prst="rect">
              <a:avLst/>
            </a:prstGeom>
          </p:spPr>
        </p:pic>
      </p:grpSp>
    </p:spTree>
    <p:extLst>
      <p:ext uri="{BB962C8B-B14F-4D97-AF65-F5344CB8AC3E}">
        <p14:creationId xmlns:p14="http://schemas.microsoft.com/office/powerpoint/2010/main" val="35394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78039B4-E3EA-D05E-AC26-E0DF2FCF769F}"/>
              </a:ext>
            </a:extLst>
          </p:cNvPr>
          <p:cNvSpPr txBox="1"/>
          <p:nvPr/>
        </p:nvSpPr>
        <p:spPr>
          <a:xfrm>
            <a:off x="513113" y="1651975"/>
            <a:ext cx="5182398"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dirty="0"/>
              <a:t>Thousands of </a:t>
            </a:r>
            <a:r>
              <a:rPr lang="en-IE" sz="2000" b="1" dirty="0"/>
              <a:t>Jews emigrated </a:t>
            </a:r>
            <a:r>
              <a:rPr lang="en-IE" sz="2000" dirty="0"/>
              <a:t>from Germany</a:t>
            </a:r>
          </a:p>
          <a:p>
            <a:pPr marL="285750" indent="-285750">
              <a:lnSpc>
                <a:spcPct val="150000"/>
              </a:lnSpc>
              <a:buFont typeface="Arial" panose="020B0604020202020204" pitchFamily="34" charset="0"/>
              <a:buChar char="•"/>
            </a:pPr>
            <a:r>
              <a:rPr lang="en-IE" sz="2000" b="1" dirty="0"/>
              <a:t>32 countries </a:t>
            </a:r>
            <a:r>
              <a:rPr lang="en-IE" sz="2000" dirty="0"/>
              <a:t>met in </a:t>
            </a:r>
            <a:r>
              <a:rPr lang="en-IE" sz="2000" b="1" dirty="0" err="1"/>
              <a:t>Évian</a:t>
            </a:r>
            <a:r>
              <a:rPr lang="en-IE" sz="2000" b="1" dirty="0"/>
              <a:t> in France </a:t>
            </a:r>
            <a:r>
              <a:rPr lang="en-IE" sz="2000" dirty="0"/>
              <a:t>(1938) to discuss Jewish immigration from Nazi Germany</a:t>
            </a:r>
          </a:p>
          <a:p>
            <a:pPr marL="285750" indent="-285750">
              <a:lnSpc>
                <a:spcPct val="150000"/>
              </a:lnSpc>
              <a:buFont typeface="Arial" panose="020B0604020202020204" pitchFamily="34" charset="0"/>
              <a:buChar char="•"/>
            </a:pPr>
            <a:r>
              <a:rPr lang="en-IE" sz="2000" dirty="0"/>
              <a:t>All countries (except Dominican Republic) </a:t>
            </a:r>
            <a:r>
              <a:rPr lang="en-IE" sz="2000" b="1" dirty="0"/>
              <a:t>refused</a:t>
            </a:r>
            <a:r>
              <a:rPr lang="en-IE" sz="2000" dirty="0"/>
              <a:t> to take more Jewish emigrants</a:t>
            </a:r>
          </a:p>
          <a:p>
            <a:pPr marL="285750" indent="-285750">
              <a:lnSpc>
                <a:spcPct val="150000"/>
              </a:lnSpc>
              <a:buFont typeface="Arial" panose="020B0604020202020204" pitchFamily="34" charset="0"/>
              <a:buChar char="•"/>
            </a:pPr>
            <a:r>
              <a:rPr lang="en-IE" sz="2000" dirty="0"/>
              <a:t>Germany concluded other countries were not prepared to help the Jews.</a:t>
            </a:r>
          </a:p>
          <a:p>
            <a:pPr marL="285750" indent="-285750">
              <a:lnSpc>
                <a:spcPct val="150000"/>
              </a:lnSpc>
              <a:buFont typeface="Arial" panose="020B0604020202020204" pitchFamily="34" charset="0"/>
              <a:buChar char="•"/>
            </a:pPr>
            <a:r>
              <a:rPr lang="en-IE" sz="2000" dirty="0"/>
              <a:t>Nazis move towards their own ‘solution’ - </a:t>
            </a:r>
            <a:r>
              <a:rPr lang="en-IE" sz="2000" b="1" dirty="0"/>
              <a:t>extermination</a:t>
            </a:r>
          </a:p>
        </p:txBody>
      </p:sp>
      <p:pic>
        <p:nvPicPr>
          <p:cNvPr id="13" name="Picture 12">
            <a:extLst>
              <a:ext uri="{FF2B5EF4-FFF2-40B4-BE49-F238E27FC236}">
                <a16:creationId xmlns:a16="http://schemas.microsoft.com/office/drawing/2014/main" id="{DD3A4F01-FEB6-E6AE-1990-28C92FBC1B69}"/>
              </a:ext>
            </a:extLst>
          </p:cNvPr>
          <p:cNvPicPr>
            <a:picLocks noChangeAspect="1"/>
          </p:cNvPicPr>
          <p:nvPr/>
        </p:nvPicPr>
        <p:blipFill>
          <a:blip r:embed="rId2"/>
          <a:stretch>
            <a:fillRect/>
          </a:stretch>
        </p:blipFill>
        <p:spPr>
          <a:xfrm>
            <a:off x="5966445" y="1907033"/>
            <a:ext cx="5765210" cy="3788859"/>
          </a:xfrm>
          <a:prstGeom prst="rect">
            <a:avLst/>
          </a:prstGeom>
        </p:spPr>
      </p:pic>
      <p:grpSp>
        <p:nvGrpSpPr>
          <p:cNvPr id="4" name="Group 3"/>
          <p:cNvGrpSpPr/>
          <p:nvPr/>
        </p:nvGrpSpPr>
        <p:grpSpPr>
          <a:xfrm>
            <a:off x="426206" y="821027"/>
            <a:ext cx="12413494" cy="707886"/>
            <a:chOff x="426206" y="821027"/>
            <a:chExt cx="12413494" cy="707886"/>
          </a:xfrm>
        </p:grpSpPr>
        <p:sp>
          <p:nvSpPr>
            <p:cNvPr id="8" name="TextBox 7">
              <a:extLst>
                <a:ext uri="{FF2B5EF4-FFF2-40B4-BE49-F238E27FC236}">
                  <a16:creationId xmlns:a16="http://schemas.microsoft.com/office/drawing/2014/main" id="{C89C5B50-D41E-4EBB-A16F-9B11A2D524BB}"/>
                </a:ext>
              </a:extLst>
            </p:cNvPr>
            <p:cNvSpPr txBox="1"/>
            <p:nvPr/>
          </p:nvSpPr>
          <p:spPr>
            <a:xfrm>
              <a:off x="1181100" y="821027"/>
              <a:ext cx="11658600" cy="707886"/>
            </a:xfrm>
            <a:prstGeom prst="rect">
              <a:avLst/>
            </a:prstGeom>
            <a:noFill/>
          </p:spPr>
          <p:txBody>
            <a:bodyPr wrap="square">
              <a:spAutoFit/>
            </a:bodyPr>
            <a:lstStyle/>
            <a:p>
              <a:r>
                <a:rPr lang="en-US" sz="4000" b="1" dirty="0">
                  <a:solidFill>
                    <a:srgbClr val="FFC000"/>
                  </a:solidFill>
                </a:rPr>
                <a:t>The failure of the </a:t>
              </a:r>
              <a:r>
                <a:rPr lang="en-US" sz="4000" b="1" dirty="0" err="1">
                  <a:solidFill>
                    <a:srgbClr val="FFC000"/>
                  </a:solidFill>
                </a:rPr>
                <a:t>Évian</a:t>
              </a:r>
              <a:r>
                <a:rPr lang="en-US" sz="4000" b="1" dirty="0">
                  <a:solidFill>
                    <a:srgbClr val="FFC000"/>
                  </a:solidFill>
                </a:rPr>
                <a:t> Conference</a:t>
              </a:r>
            </a:p>
          </p:txBody>
        </p:sp>
        <p:pic>
          <p:nvPicPr>
            <p:cNvPr id="2" name="Picture 1"/>
            <p:cNvPicPr>
              <a:picLocks noChangeAspect="1"/>
            </p:cNvPicPr>
            <p:nvPr/>
          </p:nvPicPr>
          <p:blipFill>
            <a:blip r:embed="rId3"/>
            <a:stretch>
              <a:fillRect/>
            </a:stretch>
          </p:blipFill>
          <p:spPr>
            <a:xfrm>
              <a:off x="426206" y="821027"/>
              <a:ext cx="754894" cy="707886"/>
            </a:xfrm>
            <a:prstGeom prst="rect">
              <a:avLst/>
            </a:prstGeom>
          </p:spPr>
        </p:pic>
      </p:grpSp>
      <p:sp>
        <p:nvSpPr>
          <p:cNvPr id="3" name="Rectangle 2"/>
          <p:cNvSpPr/>
          <p:nvPr/>
        </p:nvSpPr>
        <p:spPr>
          <a:xfrm>
            <a:off x="5901267" y="5695892"/>
            <a:ext cx="6096000" cy="646331"/>
          </a:xfrm>
          <a:prstGeom prst="rect">
            <a:avLst/>
          </a:prstGeom>
        </p:spPr>
        <p:txBody>
          <a:bodyPr>
            <a:spAutoFit/>
          </a:bodyPr>
          <a:lstStyle/>
          <a:p>
            <a:r>
              <a:rPr lang="en-IE" i="1" dirty="0"/>
              <a:t>Source</a:t>
            </a:r>
            <a:r>
              <a:rPr lang="en-IE" dirty="0"/>
              <a:t>: www.jewishvirtuallibrary.org/jewish-emigration-from-germany-1933-1939</a:t>
            </a:r>
          </a:p>
        </p:txBody>
      </p:sp>
    </p:spTree>
    <p:extLst>
      <p:ext uri="{BB962C8B-B14F-4D97-AF65-F5344CB8AC3E}">
        <p14:creationId xmlns:p14="http://schemas.microsoft.com/office/powerpoint/2010/main" val="15461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670654"/>
            <a:ext cx="11058991" cy="5815871"/>
            <a:chOff x="442301" y="918304"/>
            <a:chExt cx="11058991" cy="5815871"/>
          </a:xfrm>
        </p:grpSpPr>
        <p:sp>
          <p:nvSpPr>
            <p:cNvPr id="5" name="Rectangle 4">
              <a:extLst>
                <a:ext uri="{FF2B5EF4-FFF2-40B4-BE49-F238E27FC236}">
                  <a16:creationId xmlns:a16="http://schemas.microsoft.com/office/drawing/2014/main" id="{6C7F4AE7-7697-4C2E-ADC3-373A720F0A00}"/>
                </a:ext>
              </a:extLst>
            </p:cNvPr>
            <p:cNvSpPr/>
            <p:nvPr/>
          </p:nvSpPr>
          <p:spPr>
            <a:xfrm>
              <a:off x="809846" y="1375972"/>
              <a:ext cx="10691446" cy="5358203"/>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375972"/>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918304"/>
              <a:ext cx="1086781" cy="1086781"/>
            </a:xfrm>
            <a:prstGeom prst="rect">
              <a:avLst/>
            </a:prstGeom>
          </p:spPr>
        </p:pic>
      </p:grpSp>
      <p:sp>
        <p:nvSpPr>
          <p:cNvPr id="8" name="TextBox 7">
            <a:extLst>
              <a:ext uri="{FF2B5EF4-FFF2-40B4-BE49-F238E27FC236}">
                <a16:creationId xmlns:a16="http://schemas.microsoft.com/office/drawing/2014/main" id="{6D04AFB4-E4D1-487E-BA0B-11527D6D612F}"/>
              </a:ext>
            </a:extLst>
          </p:cNvPr>
          <p:cNvSpPr txBox="1"/>
          <p:nvPr/>
        </p:nvSpPr>
        <p:spPr>
          <a:xfrm>
            <a:off x="1362389" y="1757435"/>
            <a:ext cx="9702486" cy="4401205"/>
          </a:xfrm>
          <a:prstGeom prst="rect">
            <a:avLst/>
          </a:prstGeom>
          <a:noFill/>
        </p:spPr>
        <p:txBody>
          <a:bodyPr wrap="square">
            <a:spAutoFit/>
          </a:bodyPr>
          <a:lstStyle/>
          <a:p>
            <a:pPr marL="342900" indent="-342900">
              <a:buClr>
                <a:srgbClr val="11AD9A"/>
              </a:buClr>
              <a:buFont typeface="+mj-lt"/>
              <a:buAutoNum type="arabicPeriod"/>
            </a:pPr>
            <a:r>
              <a:rPr lang="en-US" sz="2000" dirty="0"/>
              <a:t>Racism is … (</a:t>
            </a:r>
            <a:r>
              <a:rPr lang="en-US" sz="2000" dirty="0" err="1"/>
              <a:t>i</a:t>
            </a:r>
            <a:r>
              <a:rPr lang="en-US" sz="2000" dirty="0"/>
              <a:t>) the belief that race decides a person’s character (ii) the belief that some races are superior to others (iii) the belief that all races are equal?</a:t>
            </a:r>
          </a:p>
          <a:p>
            <a:pPr marL="342900" indent="-342900">
              <a:buClr>
                <a:srgbClr val="11AD9A"/>
              </a:buClr>
              <a:buFont typeface="+mj-lt"/>
              <a:buAutoNum type="arabicPeriod"/>
            </a:pPr>
            <a:r>
              <a:rPr lang="en-US" sz="2000" dirty="0"/>
              <a:t>The Nazis said the Germans were (</a:t>
            </a:r>
            <a:r>
              <a:rPr lang="en-US" sz="2000" dirty="0" err="1"/>
              <a:t>i</a:t>
            </a:r>
            <a:r>
              <a:rPr lang="en-US" sz="2000" dirty="0"/>
              <a:t>) the Master Race (ii) the Aryan race (iii) the superior race (iv) the race of low culture?</a:t>
            </a:r>
          </a:p>
          <a:p>
            <a:pPr marL="342900" indent="-342900">
              <a:buClr>
                <a:srgbClr val="11AD9A"/>
              </a:buClr>
              <a:buFont typeface="+mj-lt"/>
              <a:buAutoNum type="arabicPeriod"/>
            </a:pPr>
            <a:r>
              <a:rPr lang="en-US" sz="2000" dirty="0"/>
              <a:t>The Nazis said the Jews were (</a:t>
            </a:r>
            <a:r>
              <a:rPr lang="en-US" sz="2000" dirty="0" err="1"/>
              <a:t>i</a:t>
            </a:r>
            <a:r>
              <a:rPr lang="en-US" sz="2000" dirty="0"/>
              <a:t>) an inferior race (ii) the race of high culture (iii) like parasites?</a:t>
            </a:r>
          </a:p>
          <a:p>
            <a:pPr marL="342900" indent="-342900">
              <a:buClr>
                <a:srgbClr val="11AD9A"/>
              </a:buClr>
              <a:buFont typeface="+mj-lt"/>
              <a:buAutoNum type="arabicPeriod"/>
            </a:pPr>
            <a:r>
              <a:rPr lang="en-US" sz="2000" dirty="0"/>
              <a:t>Apart from the Jews, name two other ethnic groups the Nazis directed their hatred toward.</a:t>
            </a:r>
          </a:p>
          <a:p>
            <a:pPr marL="342900" indent="-342900">
              <a:buClr>
                <a:srgbClr val="11AD9A"/>
              </a:buClr>
              <a:buFont typeface="+mj-lt"/>
              <a:buAutoNum type="arabicPeriod"/>
            </a:pPr>
            <a:r>
              <a:rPr lang="en-US" sz="2000" dirty="0"/>
              <a:t>What was the connection between the crucifixion of Jesus and the rise of anti- Semitism?</a:t>
            </a:r>
          </a:p>
          <a:p>
            <a:pPr marL="342900" indent="-342900">
              <a:buClr>
                <a:srgbClr val="11AD9A"/>
              </a:buClr>
              <a:buFont typeface="+mj-lt"/>
              <a:buAutoNum type="arabicPeriod"/>
            </a:pPr>
            <a:r>
              <a:rPr lang="en-US" sz="2000" dirty="0"/>
              <a:t>Give one example of anti-Semitic propaganda used by the Nazis.</a:t>
            </a:r>
          </a:p>
          <a:p>
            <a:pPr marL="342900" indent="-342900">
              <a:buClr>
                <a:srgbClr val="11AD9A"/>
              </a:buClr>
              <a:buFont typeface="+mj-lt"/>
              <a:buAutoNum type="arabicPeriod"/>
            </a:pPr>
            <a:r>
              <a:rPr lang="en-US" sz="2000" dirty="0"/>
              <a:t>Revise the Nuremberg Laws on p. 293.</a:t>
            </a:r>
          </a:p>
          <a:p>
            <a:pPr marL="342900" indent="-342900">
              <a:buClr>
                <a:srgbClr val="11AD9A"/>
              </a:buClr>
              <a:buFont typeface="+mj-lt"/>
              <a:buAutoNum type="arabicPeriod"/>
            </a:pPr>
            <a:r>
              <a:rPr lang="en-US" sz="2000" dirty="0"/>
              <a:t>What was the </a:t>
            </a:r>
            <a:r>
              <a:rPr lang="en-US" sz="2000" dirty="0" err="1"/>
              <a:t>Évian</a:t>
            </a:r>
            <a:r>
              <a:rPr lang="en-US" sz="2000" dirty="0"/>
              <a:t> Conference?</a:t>
            </a:r>
          </a:p>
          <a:p>
            <a:pPr marL="342900" indent="-342900">
              <a:buClr>
                <a:srgbClr val="11AD9A"/>
              </a:buClr>
              <a:buFont typeface="+mj-lt"/>
              <a:buAutoNum type="arabicPeriod"/>
            </a:pPr>
            <a:r>
              <a:rPr lang="en-US" sz="2000" dirty="0"/>
              <a:t>Was the </a:t>
            </a:r>
            <a:r>
              <a:rPr lang="en-US" sz="2000" dirty="0" err="1"/>
              <a:t>Évian</a:t>
            </a:r>
            <a:r>
              <a:rPr lang="en-US" sz="2000" dirty="0"/>
              <a:t> Conference successful?</a:t>
            </a:r>
            <a:endParaRPr lang="en-IE" sz="2000" dirty="0"/>
          </a:p>
        </p:txBody>
      </p:sp>
    </p:spTree>
    <p:extLst>
      <p:ext uri="{BB962C8B-B14F-4D97-AF65-F5344CB8AC3E}">
        <p14:creationId xmlns:p14="http://schemas.microsoft.com/office/powerpoint/2010/main" val="4124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64BFA19-1789-0936-ABEC-CFAE125AE0B2}"/>
              </a:ext>
            </a:extLst>
          </p:cNvPr>
          <p:cNvSpPr txBox="1"/>
          <p:nvPr/>
        </p:nvSpPr>
        <p:spPr>
          <a:xfrm>
            <a:off x="598660" y="1544363"/>
            <a:ext cx="5763802" cy="4708981"/>
          </a:xfrm>
          <a:prstGeom prst="rect">
            <a:avLst/>
          </a:prstGeom>
          <a:noFill/>
        </p:spPr>
        <p:txBody>
          <a:bodyPr wrap="square" rtlCol="0">
            <a:spAutoFit/>
          </a:bodyPr>
          <a:lstStyle/>
          <a:p>
            <a:pPr marL="285750" indent="-285750">
              <a:buFont typeface="Arial" panose="020B0604020202020204" pitchFamily="34" charset="0"/>
              <a:buChar char="•"/>
            </a:pPr>
            <a:r>
              <a:rPr lang="en-IE" sz="2000" dirty="0"/>
              <a:t>In WWII, Nazis conquered large parts of Europe</a:t>
            </a:r>
          </a:p>
          <a:p>
            <a:pPr marL="285750" indent="-285750">
              <a:buFont typeface="Arial" panose="020B0604020202020204" pitchFamily="34" charset="0"/>
              <a:buChar char="•"/>
            </a:pPr>
            <a:r>
              <a:rPr lang="en-IE" sz="2000" dirty="0"/>
              <a:t>Millions of Jews captured</a:t>
            </a:r>
          </a:p>
          <a:p>
            <a:pPr marL="285750" indent="-285750">
              <a:buFont typeface="Arial" panose="020B0604020202020204" pitchFamily="34" charset="0"/>
              <a:buChar char="•"/>
            </a:pPr>
            <a:r>
              <a:rPr lang="en-IE" sz="2000" dirty="0"/>
              <a:t>Number of </a:t>
            </a:r>
            <a:r>
              <a:rPr lang="en-IE" sz="2000" b="1" dirty="0"/>
              <a:t>concentration camps</a:t>
            </a:r>
            <a:r>
              <a:rPr lang="en-IE" sz="2000" dirty="0"/>
              <a:t> increased</a:t>
            </a:r>
          </a:p>
          <a:p>
            <a:pPr marL="742950" lvl="1" indent="-285750">
              <a:buFont typeface="Arial" panose="020B0604020202020204" pitchFamily="34" charset="0"/>
              <a:buChar char="•"/>
            </a:pPr>
            <a:r>
              <a:rPr lang="en-IE" sz="2000" dirty="0"/>
              <a:t>1,000 concentration camps</a:t>
            </a:r>
          </a:p>
          <a:p>
            <a:pPr marL="285750" indent="-285750">
              <a:buFont typeface="Arial" panose="020B0604020202020204" pitchFamily="34" charset="0"/>
              <a:buChar char="•"/>
            </a:pPr>
            <a:r>
              <a:rPr lang="en-IE" sz="2000" b="1" dirty="0"/>
              <a:t>Jews</a:t>
            </a:r>
            <a:r>
              <a:rPr lang="en-IE" sz="2000" dirty="0"/>
              <a:t> and other </a:t>
            </a:r>
            <a:r>
              <a:rPr lang="en-IE" sz="2000" b="1" dirty="0"/>
              <a:t>‘enemies of the state’ </a:t>
            </a:r>
            <a:r>
              <a:rPr lang="en-IE" sz="2000" dirty="0"/>
              <a:t>– Jehovah’s Witnesses, Roma, political opponents, people with disabilities</a:t>
            </a:r>
          </a:p>
          <a:p>
            <a:pPr marL="285750" indent="-285750">
              <a:buFont typeface="Arial" panose="020B0604020202020204" pitchFamily="34" charset="0"/>
              <a:buChar char="•"/>
            </a:pPr>
            <a:r>
              <a:rPr lang="en-IE" sz="2000" dirty="0"/>
              <a:t>Jews herded into </a:t>
            </a:r>
            <a:r>
              <a:rPr lang="en-IE" sz="2000" b="1" dirty="0"/>
              <a:t>ghettoes</a:t>
            </a:r>
            <a:r>
              <a:rPr lang="en-IE" sz="2000" dirty="0"/>
              <a:t> in cities</a:t>
            </a:r>
          </a:p>
          <a:p>
            <a:pPr marL="742950" lvl="1" indent="-285750">
              <a:buFont typeface="Arial" panose="020B0604020202020204" pitchFamily="34" charset="0"/>
              <a:buChar char="•"/>
            </a:pPr>
            <a:r>
              <a:rPr lang="en-IE" sz="2000" dirty="0"/>
              <a:t>e.g. the </a:t>
            </a:r>
            <a:r>
              <a:rPr lang="en-IE" sz="2000" b="1" dirty="0"/>
              <a:t>Warsaw Ghetto</a:t>
            </a:r>
          </a:p>
          <a:p>
            <a:pPr marL="285750" indent="-285750">
              <a:buFont typeface="Arial" panose="020B0604020202020204" pitchFamily="34" charset="0"/>
              <a:buChar char="•"/>
            </a:pPr>
            <a:r>
              <a:rPr lang="en-IE" sz="2000" b="1" dirty="0"/>
              <a:t>Thousands died </a:t>
            </a:r>
            <a:r>
              <a:rPr lang="en-IE" sz="2000" dirty="0"/>
              <a:t>of hunger, disease, harsh treatment</a:t>
            </a:r>
          </a:p>
          <a:p>
            <a:pPr marL="285750" indent="-285750">
              <a:buFont typeface="Arial" panose="020B0604020202020204" pitchFamily="34" charset="0"/>
              <a:buChar char="•"/>
            </a:pPr>
            <a:r>
              <a:rPr lang="en-IE" sz="2000" dirty="0"/>
              <a:t>Plan to export Jews to </a:t>
            </a:r>
            <a:r>
              <a:rPr lang="en-IE" sz="2000" b="1" dirty="0"/>
              <a:t>Madagascar</a:t>
            </a:r>
            <a:r>
              <a:rPr lang="en-IE" sz="2000" dirty="0"/>
              <a:t> – dropped</a:t>
            </a:r>
          </a:p>
          <a:p>
            <a:pPr marL="285750" indent="-285750">
              <a:buFont typeface="Arial" panose="020B0604020202020204" pitchFamily="34" charset="0"/>
              <a:buChar char="•"/>
            </a:pPr>
            <a:r>
              <a:rPr lang="en-IE" sz="2000" b="1" dirty="0"/>
              <a:t>SS killing squads </a:t>
            </a:r>
            <a:r>
              <a:rPr lang="en-IE" sz="2000" dirty="0"/>
              <a:t>executed thousands of Jews in conquest of Soviet Union</a:t>
            </a:r>
          </a:p>
          <a:p>
            <a:pPr marL="742950" lvl="1" indent="-285750">
              <a:buFont typeface="Arial" panose="020B0604020202020204" pitchFamily="34" charset="0"/>
              <a:buChar char="•"/>
            </a:pPr>
            <a:r>
              <a:rPr lang="en-IE" sz="2000" dirty="0"/>
              <a:t>e.g. </a:t>
            </a:r>
            <a:r>
              <a:rPr lang="en-IE" sz="2000" b="1" dirty="0"/>
              <a:t>Babi Yar massacre </a:t>
            </a:r>
            <a:r>
              <a:rPr lang="en-IE" sz="2000" dirty="0"/>
              <a:t>near Kyiv (Ukraine)</a:t>
            </a:r>
          </a:p>
        </p:txBody>
      </p:sp>
      <p:graphicFrame>
        <p:nvGraphicFramePr>
          <p:cNvPr id="14" name="Table 13">
            <a:extLst>
              <a:ext uri="{FF2B5EF4-FFF2-40B4-BE49-F238E27FC236}">
                <a16:creationId xmlns:a16="http://schemas.microsoft.com/office/drawing/2014/main" id="{D623AA7A-B5C5-437D-8F02-10E9C1D86489}"/>
              </a:ext>
            </a:extLst>
          </p:cNvPr>
          <p:cNvGraphicFramePr>
            <a:graphicFrameLocks noGrp="1"/>
          </p:cNvGraphicFramePr>
          <p:nvPr>
            <p:extLst>
              <p:ext uri="{D42A27DB-BD31-4B8C-83A1-F6EECF244321}">
                <p14:modId xmlns:p14="http://schemas.microsoft.com/office/powerpoint/2010/main" val="3495647497"/>
              </p:ext>
            </p:extLst>
          </p:nvPr>
        </p:nvGraphicFramePr>
        <p:xfrm>
          <a:off x="7665271" y="2992295"/>
          <a:ext cx="2908870" cy="2651760"/>
        </p:xfrm>
        <a:graphic>
          <a:graphicData uri="http://schemas.openxmlformats.org/drawingml/2006/table">
            <a:tbl>
              <a:tblPr firstRow="1" bandRow="1">
                <a:tableStyleId>{16D9F66E-5EB9-4882-86FB-DCBF35E3C3E4}</a:tableStyleId>
              </a:tblPr>
              <a:tblGrid>
                <a:gridCol w="1586968">
                  <a:extLst>
                    <a:ext uri="{9D8B030D-6E8A-4147-A177-3AD203B41FA5}">
                      <a16:colId xmlns:a16="http://schemas.microsoft.com/office/drawing/2014/main" val="4096973356"/>
                    </a:ext>
                  </a:extLst>
                </a:gridCol>
                <a:gridCol w="1321902">
                  <a:extLst>
                    <a:ext uri="{9D8B030D-6E8A-4147-A177-3AD203B41FA5}">
                      <a16:colId xmlns:a16="http://schemas.microsoft.com/office/drawing/2014/main" val="3854993178"/>
                    </a:ext>
                  </a:extLst>
                </a:gridCol>
              </a:tblGrid>
              <a:tr h="254397">
                <a:tc>
                  <a:txBody>
                    <a:bodyPr/>
                    <a:lstStyle/>
                    <a:p>
                      <a:r>
                        <a:rPr lang="en-IE" sz="1400" b="0" dirty="0"/>
                        <a:t>Poland</a:t>
                      </a:r>
                      <a:endParaRPr lang="en-US" sz="1400" b="0" dirty="0">
                        <a:solidFill>
                          <a:schemeClr val="tx1"/>
                        </a:solidFill>
                      </a:endParaRPr>
                    </a:p>
                  </a:txBody>
                  <a:tcPr/>
                </a:tc>
                <a:tc>
                  <a:txBody>
                    <a:bodyPr/>
                    <a:lstStyle/>
                    <a:p>
                      <a:r>
                        <a:rPr lang="en-IE" sz="1400" b="0" dirty="0"/>
                        <a:t>3,000,000</a:t>
                      </a:r>
                      <a:endParaRPr lang="en-US" sz="1400" b="0" dirty="0">
                        <a:solidFill>
                          <a:schemeClr val="tx1"/>
                        </a:solidFill>
                      </a:endParaRPr>
                    </a:p>
                  </a:txBody>
                  <a:tcPr/>
                </a:tc>
                <a:extLst>
                  <a:ext uri="{0D108BD9-81ED-4DB2-BD59-A6C34878D82A}">
                    <a16:rowId xmlns:a16="http://schemas.microsoft.com/office/drawing/2014/main" val="3589066122"/>
                  </a:ext>
                </a:extLst>
              </a:tr>
              <a:tr h="254397">
                <a:tc>
                  <a:txBody>
                    <a:bodyPr/>
                    <a:lstStyle/>
                    <a:p>
                      <a:r>
                        <a:rPr lang="en-IE" sz="1400" dirty="0"/>
                        <a:t>Soviet Union</a:t>
                      </a:r>
                      <a:endParaRPr lang="en-US" sz="1400" b="0" dirty="0">
                        <a:solidFill>
                          <a:schemeClr val="tx1"/>
                        </a:solidFill>
                      </a:endParaRPr>
                    </a:p>
                  </a:txBody>
                  <a:tcPr/>
                </a:tc>
                <a:tc>
                  <a:txBody>
                    <a:bodyPr/>
                    <a:lstStyle/>
                    <a:p>
                      <a:r>
                        <a:rPr lang="en-IE" sz="1400" dirty="0"/>
                        <a:t>2,525,000</a:t>
                      </a:r>
                      <a:endParaRPr lang="en-US" sz="1400" b="0" dirty="0">
                        <a:solidFill>
                          <a:schemeClr val="tx1"/>
                        </a:solidFill>
                      </a:endParaRPr>
                    </a:p>
                  </a:txBody>
                  <a:tcPr/>
                </a:tc>
                <a:extLst>
                  <a:ext uri="{0D108BD9-81ED-4DB2-BD59-A6C34878D82A}">
                    <a16:rowId xmlns:a16="http://schemas.microsoft.com/office/drawing/2014/main" val="2617151973"/>
                  </a:ext>
                </a:extLst>
              </a:tr>
              <a:tr h="254397">
                <a:tc>
                  <a:txBody>
                    <a:bodyPr/>
                    <a:lstStyle/>
                    <a:p>
                      <a:r>
                        <a:rPr lang="en-IE" sz="1400" dirty="0"/>
                        <a:t>Romania</a:t>
                      </a:r>
                      <a:endParaRPr lang="en-US" sz="1400" b="0" dirty="0">
                        <a:solidFill>
                          <a:schemeClr val="tx1"/>
                        </a:solidFill>
                      </a:endParaRPr>
                    </a:p>
                  </a:txBody>
                  <a:tcPr/>
                </a:tc>
                <a:tc>
                  <a:txBody>
                    <a:bodyPr/>
                    <a:lstStyle/>
                    <a:p>
                      <a:r>
                        <a:rPr lang="en-IE" sz="1400" dirty="0"/>
                        <a:t>756,000</a:t>
                      </a:r>
                      <a:endParaRPr lang="en-US" sz="1400" b="0" dirty="0">
                        <a:solidFill>
                          <a:schemeClr val="tx1"/>
                        </a:solidFill>
                      </a:endParaRPr>
                    </a:p>
                  </a:txBody>
                  <a:tcPr/>
                </a:tc>
                <a:extLst>
                  <a:ext uri="{0D108BD9-81ED-4DB2-BD59-A6C34878D82A}">
                    <a16:rowId xmlns:a16="http://schemas.microsoft.com/office/drawing/2014/main" val="3249295548"/>
                  </a:ext>
                </a:extLst>
              </a:tr>
              <a:tr h="254397">
                <a:tc>
                  <a:txBody>
                    <a:bodyPr/>
                    <a:lstStyle/>
                    <a:p>
                      <a:r>
                        <a:rPr lang="en-IE" sz="1400" dirty="0"/>
                        <a:t>Lithuania</a:t>
                      </a:r>
                      <a:endParaRPr lang="en-US" sz="1400" b="0" dirty="0">
                        <a:solidFill>
                          <a:schemeClr val="tx1"/>
                        </a:solidFill>
                      </a:endParaRPr>
                    </a:p>
                  </a:txBody>
                  <a:tcPr/>
                </a:tc>
                <a:tc>
                  <a:txBody>
                    <a:bodyPr/>
                    <a:lstStyle/>
                    <a:p>
                      <a:r>
                        <a:rPr lang="en-IE" sz="1400" dirty="0"/>
                        <a:t>155,000</a:t>
                      </a:r>
                      <a:endParaRPr lang="en-US" sz="1400" b="0" dirty="0">
                        <a:solidFill>
                          <a:schemeClr val="tx1"/>
                        </a:solidFill>
                      </a:endParaRPr>
                    </a:p>
                  </a:txBody>
                  <a:tcPr/>
                </a:tc>
                <a:extLst>
                  <a:ext uri="{0D108BD9-81ED-4DB2-BD59-A6C34878D82A}">
                    <a16:rowId xmlns:a16="http://schemas.microsoft.com/office/drawing/2014/main" val="2816908915"/>
                  </a:ext>
                </a:extLst>
              </a:tr>
              <a:tr h="254397">
                <a:tc>
                  <a:txBody>
                    <a:bodyPr/>
                    <a:lstStyle/>
                    <a:p>
                      <a:r>
                        <a:rPr lang="en-IE" sz="1400" dirty="0"/>
                        <a:t>Hungary</a:t>
                      </a:r>
                      <a:endParaRPr lang="en-US" sz="1400" b="0" dirty="0">
                        <a:solidFill>
                          <a:schemeClr val="tx1"/>
                        </a:solidFill>
                      </a:endParaRPr>
                    </a:p>
                  </a:txBody>
                  <a:tcPr/>
                </a:tc>
                <a:tc>
                  <a:txBody>
                    <a:bodyPr/>
                    <a:lstStyle/>
                    <a:p>
                      <a:r>
                        <a:rPr lang="en-IE" sz="1400" dirty="0"/>
                        <a:t>445,000</a:t>
                      </a:r>
                      <a:endParaRPr lang="en-US" sz="1400" b="0" dirty="0">
                        <a:solidFill>
                          <a:schemeClr val="tx1"/>
                        </a:solidFill>
                      </a:endParaRPr>
                    </a:p>
                  </a:txBody>
                  <a:tcPr/>
                </a:tc>
                <a:extLst>
                  <a:ext uri="{0D108BD9-81ED-4DB2-BD59-A6C34878D82A}">
                    <a16:rowId xmlns:a16="http://schemas.microsoft.com/office/drawing/2014/main" val="2980003785"/>
                  </a:ext>
                </a:extLst>
              </a:tr>
              <a:tr h="254397">
                <a:tc>
                  <a:txBody>
                    <a:bodyPr/>
                    <a:lstStyle/>
                    <a:p>
                      <a:r>
                        <a:rPr lang="en-IE" sz="1400" dirty="0"/>
                        <a:t>Czechoslovakia</a:t>
                      </a:r>
                      <a:endParaRPr lang="en-US" sz="1400" b="0" dirty="0">
                        <a:solidFill>
                          <a:schemeClr val="tx1"/>
                        </a:solidFill>
                      </a:endParaRPr>
                    </a:p>
                  </a:txBody>
                  <a:tcPr/>
                </a:tc>
                <a:tc>
                  <a:txBody>
                    <a:bodyPr/>
                    <a:lstStyle/>
                    <a:p>
                      <a:r>
                        <a:rPr lang="en-IE" sz="1400" dirty="0"/>
                        <a:t>357,000</a:t>
                      </a:r>
                      <a:endParaRPr lang="en-US" sz="1400" b="0" dirty="0">
                        <a:solidFill>
                          <a:schemeClr val="tx1"/>
                        </a:solidFill>
                      </a:endParaRPr>
                    </a:p>
                  </a:txBody>
                  <a:tcPr/>
                </a:tc>
                <a:extLst>
                  <a:ext uri="{0D108BD9-81ED-4DB2-BD59-A6C34878D82A}">
                    <a16:rowId xmlns:a16="http://schemas.microsoft.com/office/drawing/2014/main" val="4205264324"/>
                  </a:ext>
                </a:extLst>
              </a:tr>
              <a:tr h="254397">
                <a:tc>
                  <a:txBody>
                    <a:bodyPr/>
                    <a:lstStyle/>
                    <a:p>
                      <a:r>
                        <a:rPr lang="en-IE" sz="1400" dirty="0"/>
                        <a:t>Austria</a:t>
                      </a:r>
                      <a:endParaRPr lang="en-US" sz="1400" b="0" dirty="0">
                        <a:solidFill>
                          <a:schemeClr val="tx1"/>
                        </a:solidFill>
                      </a:endParaRPr>
                    </a:p>
                  </a:txBody>
                  <a:tcPr/>
                </a:tc>
                <a:tc>
                  <a:txBody>
                    <a:bodyPr/>
                    <a:lstStyle/>
                    <a:p>
                      <a:r>
                        <a:rPr lang="en-IE" sz="1400" dirty="0"/>
                        <a:t>191,000</a:t>
                      </a:r>
                      <a:endParaRPr lang="en-US" sz="1400" b="0" dirty="0">
                        <a:solidFill>
                          <a:schemeClr val="tx1"/>
                        </a:solidFill>
                      </a:endParaRPr>
                    </a:p>
                  </a:txBody>
                  <a:tcPr/>
                </a:tc>
                <a:extLst>
                  <a:ext uri="{0D108BD9-81ED-4DB2-BD59-A6C34878D82A}">
                    <a16:rowId xmlns:a16="http://schemas.microsoft.com/office/drawing/2014/main" val="2065236061"/>
                  </a:ext>
                </a:extLst>
              </a:tr>
              <a:tr h="254397">
                <a:tc>
                  <a:txBody>
                    <a:bodyPr/>
                    <a:lstStyle/>
                    <a:p>
                      <a:r>
                        <a:rPr lang="en-IE" sz="1400" dirty="0"/>
                        <a:t>Total (inc. other countries)</a:t>
                      </a:r>
                      <a:endParaRPr lang="en-US" sz="1400" b="0" dirty="0">
                        <a:solidFill>
                          <a:schemeClr val="tx1"/>
                        </a:solidFill>
                      </a:endParaRPr>
                    </a:p>
                  </a:txBody>
                  <a:tcPr/>
                </a:tc>
                <a:tc>
                  <a:txBody>
                    <a:bodyPr/>
                    <a:lstStyle/>
                    <a:p>
                      <a:r>
                        <a:rPr lang="en-IE" sz="1400" dirty="0"/>
                        <a:t>8.2 million</a:t>
                      </a:r>
                      <a:endParaRPr lang="en-US" sz="1400" b="0" dirty="0">
                        <a:solidFill>
                          <a:schemeClr val="tx1"/>
                        </a:solidFill>
                      </a:endParaRPr>
                    </a:p>
                  </a:txBody>
                  <a:tcPr/>
                </a:tc>
                <a:extLst>
                  <a:ext uri="{0D108BD9-81ED-4DB2-BD59-A6C34878D82A}">
                    <a16:rowId xmlns:a16="http://schemas.microsoft.com/office/drawing/2014/main" val="1538434050"/>
                  </a:ext>
                </a:extLst>
              </a:tr>
            </a:tbl>
          </a:graphicData>
        </a:graphic>
      </p:graphicFrame>
      <p:sp>
        <p:nvSpPr>
          <p:cNvPr id="15" name="TextBox 14">
            <a:extLst>
              <a:ext uri="{FF2B5EF4-FFF2-40B4-BE49-F238E27FC236}">
                <a16:creationId xmlns:a16="http://schemas.microsoft.com/office/drawing/2014/main" id="{1E07AC20-C1C3-429C-B696-7B54B79C70D2}"/>
              </a:ext>
            </a:extLst>
          </p:cNvPr>
          <p:cNvSpPr txBox="1"/>
          <p:nvPr/>
        </p:nvSpPr>
        <p:spPr>
          <a:xfrm>
            <a:off x="7665271" y="2196974"/>
            <a:ext cx="2908869" cy="738664"/>
          </a:xfrm>
          <a:prstGeom prst="rect">
            <a:avLst/>
          </a:prstGeom>
          <a:solidFill>
            <a:srgbClr val="D3DBB9"/>
          </a:solidFill>
        </p:spPr>
        <p:txBody>
          <a:bodyPr wrap="square" rtlCol="0">
            <a:spAutoFit/>
          </a:bodyPr>
          <a:lstStyle/>
          <a:p>
            <a:pPr algn="ctr"/>
            <a:r>
              <a:rPr lang="en-IE" sz="1400" b="1" dirty="0"/>
              <a:t>Jewish population in 1933 in countries conquered by Germany before and during WWII</a:t>
            </a:r>
            <a:endParaRPr lang="en-US" sz="1400" b="1" dirty="0"/>
          </a:p>
        </p:txBody>
      </p:sp>
      <p:grpSp>
        <p:nvGrpSpPr>
          <p:cNvPr id="3" name="Group 2"/>
          <p:cNvGrpSpPr/>
          <p:nvPr/>
        </p:nvGrpSpPr>
        <p:grpSpPr>
          <a:xfrm>
            <a:off x="475192" y="821027"/>
            <a:ext cx="12364508" cy="707886"/>
            <a:chOff x="475192" y="821027"/>
            <a:chExt cx="12364508" cy="707886"/>
          </a:xfrm>
        </p:grpSpPr>
        <p:sp>
          <p:nvSpPr>
            <p:cNvPr id="9" name="TextBox 8">
              <a:extLst>
                <a:ext uri="{FF2B5EF4-FFF2-40B4-BE49-F238E27FC236}">
                  <a16:creationId xmlns:a16="http://schemas.microsoft.com/office/drawing/2014/main" id="{C89C5B50-D41E-4EBB-A16F-9B11A2D524BB}"/>
                </a:ext>
              </a:extLst>
            </p:cNvPr>
            <p:cNvSpPr txBox="1"/>
            <p:nvPr/>
          </p:nvSpPr>
          <p:spPr>
            <a:xfrm>
              <a:off x="1181100" y="821027"/>
              <a:ext cx="11658600" cy="707886"/>
            </a:xfrm>
            <a:prstGeom prst="rect">
              <a:avLst/>
            </a:prstGeom>
            <a:noFill/>
          </p:spPr>
          <p:txBody>
            <a:bodyPr wrap="square">
              <a:spAutoFit/>
            </a:bodyPr>
            <a:lstStyle/>
            <a:p>
              <a:r>
                <a:rPr lang="en-US" sz="4000" b="1" dirty="0">
                  <a:solidFill>
                    <a:srgbClr val="FFC000"/>
                  </a:solidFill>
                </a:rPr>
                <a:t>The Nazi Conquest of Europe</a:t>
              </a:r>
            </a:p>
          </p:txBody>
        </p:sp>
        <p:pic>
          <p:nvPicPr>
            <p:cNvPr id="2" name="Picture 1"/>
            <p:cNvPicPr>
              <a:picLocks noChangeAspect="1"/>
            </p:cNvPicPr>
            <p:nvPr/>
          </p:nvPicPr>
          <p:blipFill>
            <a:blip r:embed="rId2"/>
            <a:stretch>
              <a:fillRect/>
            </a:stretch>
          </p:blipFill>
          <p:spPr>
            <a:xfrm>
              <a:off x="475192" y="836477"/>
              <a:ext cx="705908" cy="692436"/>
            </a:xfrm>
            <a:prstGeom prst="rect">
              <a:avLst/>
            </a:prstGeom>
          </p:spPr>
        </p:pic>
      </p:grpSp>
    </p:spTree>
    <p:extLst>
      <p:ext uri="{BB962C8B-B14F-4D97-AF65-F5344CB8AC3E}">
        <p14:creationId xmlns:p14="http://schemas.microsoft.com/office/powerpoint/2010/main" val="272993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C5B50-D41E-4EBB-A16F-9B11A2D524BB}"/>
              </a:ext>
            </a:extLst>
          </p:cNvPr>
          <p:cNvSpPr txBox="1"/>
          <p:nvPr/>
        </p:nvSpPr>
        <p:spPr>
          <a:xfrm>
            <a:off x="533400" y="1039296"/>
            <a:ext cx="7734300" cy="707886"/>
          </a:xfrm>
          <a:prstGeom prst="rect">
            <a:avLst/>
          </a:prstGeom>
          <a:noFill/>
        </p:spPr>
        <p:txBody>
          <a:bodyPr wrap="square">
            <a:spAutoFit/>
          </a:bodyPr>
          <a:lstStyle/>
          <a:p>
            <a:r>
              <a:rPr lang="en-IE" sz="4000" b="1" dirty="0">
                <a:solidFill>
                  <a:srgbClr val="FFC000"/>
                </a:solidFill>
              </a:rPr>
              <a:t>What Will I Learn?</a:t>
            </a:r>
            <a:endParaRPr lang="en-IE" sz="4000" dirty="0">
              <a:solidFill>
                <a:srgbClr val="FFC000"/>
              </a:solidFill>
            </a:endParaRPr>
          </a:p>
        </p:txBody>
      </p:sp>
      <p:sp>
        <p:nvSpPr>
          <p:cNvPr id="6" name="TextBox 5">
            <a:extLst>
              <a:ext uri="{FF2B5EF4-FFF2-40B4-BE49-F238E27FC236}">
                <a16:creationId xmlns:a16="http://schemas.microsoft.com/office/drawing/2014/main" id="{B2B89438-CA1A-4C3A-B918-9545058BCB16}"/>
              </a:ext>
            </a:extLst>
          </p:cNvPr>
          <p:cNvSpPr txBox="1"/>
          <p:nvPr/>
        </p:nvSpPr>
        <p:spPr>
          <a:xfrm>
            <a:off x="608357" y="2232282"/>
            <a:ext cx="5094461" cy="2308324"/>
          </a:xfrm>
          <a:prstGeom prst="rect">
            <a:avLst/>
          </a:prstGeom>
          <a:noFill/>
        </p:spPr>
        <p:txBody>
          <a:bodyPr wrap="square" rtlCol="0">
            <a:spAutoFit/>
          </a:bodyPr>
          <a:lstStyle/>
          <a:p>
            <a:pPr marL="285750" indent="-285750">
              <a:buFont typeface="Arial" panose="020B0604020202020204" pitchFamily="34" charset="0"/>
              <a:buChar char="•"/>
            </a:pPr>
            <a:r>
              <a:rPr lang="en-IE" sz="2400" dirty="0"/>
              <a:t>Discuss the </a:t>
            </a:r>
            <a:r>
              <a:rPr lang="en-IE" sz="2400" b="1" dirty="0"/>
              <a:t>significance of genocide</a:t>
            </a:r>
          </a:p>
          <a:p>
            <a:pPr marL="285750" indent="-285750">
              <a:buFont typeface="Arial" panose="020B0604020202020204" pitchFamily="34" charset="0"/>
              <a:buChar char="•"/>
            </a:pPr>
            <a:endParaRPr lang="en-IE" sz="2400" dirty="0"/>
          </a:p>
          <a:p>
            <a:pPr marL="285750" indent="-285750">
              <a:buFont typeface="Arial" panose="020B0604020202020204" pitchFamily="34" charset="0"/>
              <a:buChar char="•"/>
            </a:pPr>
            <a:r>
              <a:rPr lang="en-IE" sz="2400" dirty="0"/>
              <a:t>Explore the </a:t>
            </a:r>
            <a:r>
              <a:rPr lang="en-IE" sz="2400" b="1" dirty="0"/>
              <a:t>causes, course and consequences</a:t>
            </a:r>
            <a:r>
              <a:rPr lang="en-IE" sz="2400" dirty="0"/>
              <a:t> of the </a:t>
            </a:r>
            <a:r>
              <a:rPr lang="en-IE" sz="2400" b="1" dirty="0"/>
              <a:t>Holocaust</a:t>
            </a:r>
          </a:p>
          <a:p>
            <a:pPr marL="285750" indent="-285750">
              <a:buFont typeface="Arial" panose="020B0604020202020204" pitchFamily="34" charset="0"/>
              <a:buChar char="•"/>
            </a:pPr>
            <a:endParaRPr lang="en-IE" sz="2400" dirty="0"/>
          </a:p>
          <a:p>
            <a:pPr marL="285750" indent="-285750">
              <a:buFont typeface="Arial" panose="020B0604020202020204" pitchFamily="34" charset="0"/>
              <a:buChar char="•"/>
            </a:pPr>
            <a:r>
              <a:rPr lang="en-IE" sz="2400" dirty="0"/>
              <a:t>Explore the Nature of History</a:t>
            </a:r>
            <a:endParaRPr lang="en-US" sz="2400" dirty="0"/>
          </a:p>
        </p:txBody>
      </p:sp>
      <p:pic>
        <p:nvPicPr>
          <p:cNvPr id="9" name="Picture 8">
            <a:extLst>
              <a:ext uri="{FF2B5EF4-FFF2-40B4-BE49-F238E27FC236}">
                <a16:creationId xmlns:a16="http://schemas.microsoft.com/office/drawing/2014/main" id="{7046D76A-8E6C-4C1D-8B83-52EAADE2A1B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344389" y="1455025"/>
            <a:ext cx="1438554" cy="3862838"/>
          </a:xfrm>
          <a:prstGeom prst="rect">
            <a:avLst/>
          </a:prstGeom>
        </p:spPr>
      </p:pic>
    </p:spTree>
    <p:extLst>
      <p:ext uri="{BB962C8B-B14F-4D97-AF65-F5344CB8AC3E}">
        <p14:creationId xmlns:p14="http://schemas.microsoft.com/office/powerpoint/2010/main" val="17105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496111" y="1741251"/>
            <a:ext cx="10948177" cy="3760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7F4961C8-DE8F-2C5A-4813-AD5768525DFF}"/>
              </a:ext>
            </a:extLst>
          </p:cNvPr>
          <p:cNvSpPr txBox="1"/>
          <p:nvPr/>
        </p:nvSpPr>
        <p:spPr>
          <a:xfrm>
            <a:off x="496111" y="797668"/>
            <a:ext cx="6643991" cy="707886"/>
          </a:xfrm>
          <a:prstGeom prst="rect">
            <a:avLst/>
          </a:prstGeom>
          <a:noFill/>
        </p:spPr>
        <p:txBody>
          <a:bodyPr wrap="square" rtlCol="0">
            <a:spAutoFit/>
          </a:bodyPr>
          <a:lstStyle/>
          <a:p>
            <a:r>
              <a:rPr lang="en-IE" sz="4000" b="1" dirty="0">
                <a:solidFill>
                  <a:srgbClr val="FFC000"/>
                </a:solidFill>
              </a:rPr>
              <a:t>Timeline of the Holocaust</a:t>
            </a:r>
          </a:p>
        </p:txBody>
      </p:sp>
    </p:spTree>
    <p:extLst>
      <p:ext uri="{BB962C8B-B14F-4D97-AF65-F5344CB8AC3E}">
        <p14:creationId xmlns:p14="http://schemas.microsoft.com/office/powerpoint/2010/main" val="25468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51F0E9-4E0A-4073-727F-5D495C1C0141}"/>
              </a:ext>
            </a:extLst>
          </p:cNvPr>
          <p:cNvSpPr txBox="1"/>
          <p:nvPr/>
        </p:nvSpPr>
        <p:spPr>
          <a:xfrm>
            <a:off x="473075" y="1689148"/>
            <a:ext cx="5517652" cy="41996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Hitler</a:t>
            </a:r>
            <a:r>
              <a:rPr lang="en-IE" sz="2000" dirty="0"/>
              <a:t> decided there would be a Final Solution to the Jewish question</a:t>
            </a:r>
          </a:p>
          <a:p>
            <a:pPr marL="285750" indent="-285750">
              <a:lnSpc>
                <a:spcPct val="150000"/>
              </a:lnSpc>
              <a:buFont typeface="Arial" panose="020B0604020202020204" pitchFamily="34" charset="0"/>
              <a:buChar char="•"/>
            </a:pPr>
            <a:r>
              <a:rPr lang="en-IE" sz="2000" dirty="0"/>
              <a:t>He would </a:t>
            </a:r>
            <a:r>
              <a:rPr lang="en-IE" sz="2000" b="1" dirty="0"/>
              <a:t>exterminate (kill) </a:t>
            </a:r>
            <a:r>
              <a:rPr lang="en-IE" sz="2000" dirty="0"/>
              <a:t>all European Jews</a:t>
            </a:r>
          </a:p>
          <a:p>
            <a:pPr marL="285750" indent="-285750">
              <a:lnSpc>
                <a:spcPct val="150000"/>
              </a:lnSpc>
              <a:buFont typeface="Arial" panose="020B0604020202020204" pitchFamily="34" charset="0"/>
              <a:buChar char="•"/>
            </a:pPr>
            <a:r>
              <a:rPr lang="en-IE" sz="2000" b="1" dirty="0"/>
              <a:t>Wannsee Conference </a:t>
            </a:r>
            <a:r>
              <a:rPr lang="en-IE" sz="2000" dirty="0"/>
              <a:t>(January 1942) held to organise the </a:t>
            </a:r>
            <a:r>
              <a:rPr lang="en-IE" sz="2000" b="1" dirty="0"/>
              <a:t>‘Final Solution of the Jewish Question’ </a:t>
            </a:r>
            <a:r>
              <a:rPr lang="en-IE" sz="2000" dirty="0"/>
              <a:t>(mass killing)</a:t>
            </a:r>
          </a:p>
          <a:p>
            <a:pPr marL="285750" indent="-285750">
              <a:lnSpc>
                <a:spcPct val="150000"/>
              </a:lnSpc>
              <a:buFont typeface="Arial" panose="020B0604020202020204" pitchFamily="34" charset="0"/>
              <a:buChar char="•"/>
            </a:pPr>
            <a:r>
              <a:rPr lang="en-IE" sz="2000" dirty="0"/>
              <a:t>15 top-ranking Nazi officials</a:t>
            </a:r>
          </a:p>
          <a:p>
            <a:pPr marL="285750" indent="-285750">
              <a:lnSpc>
                <a:spcPct val="150000"/>
              </a:lnSpc>
              <a:buFont typeface="Arial" panose="020B0604020202020204" pitchFamily="34" charset="0"/>
              <a:buChar char="•"/>
            </a:pPr>
            <a:r>
              <a:rPr lang="en-IE" sz="2000" dirty="0"/>
              <a:t>Jews to be transported to </a:t>
            </a:r>
            <a:r>
              <a:rPr lang="en-IE" sz="2000" b="1" dirty="0"/>
              <a:t>6 extermination camps </a:t>
            </a:r>
            <a:r>
              <a:rPr lang="en-IE" sz="2000" dirty="0"/>
              <a:t>built in Poland</a:t>
            </a:r>
          </a:p>
        </p:txBody>
      </p:sp>
      <p:grpSp>
        <p:nvGrpSpPr>
          <p:cNvPr id="12" name="Group 11"/>
          <p:cNvGrpSpPr/>
          <p:nvPr/>
        </p:nvGrpSpPr>
        <p:grpSpPr>
          <a:xfrm>
            <a:off x="473075" y="821027"/>
            <a:ext cx="12366625" cy="722186"/>
            <a:chOff x="473075" y="821027"/>
            <a:chExt cx="12366625" cy="722186"/>
          </a:xfrm>
        </p:grpSpPr>
        <p:sp>
          <p:nvSpPr>
            <p:cNvPr id="3" name="TextBox 2">
              <a:extLst>
                <a:ext uri="{FF2B5EF4-FFF2-40B4-BE49-F238E27FC236}">
                  <a16:creationId xmlns:a16="http://schemas.microsoft.com/office/drawing/2014/main" id="{C89C5B50-D41E-4EBB-A16F-9B11A2D524BB}"/>
                </a:ext>
              </a:extLst>
            </p:cNvPr>
            <p:cNvSpPr txBox="1"/>
            <p:nvPr/>
          </p:nvSpPr>
          <p:spPr>
            <a:xfrm>
              <a:off x="1181100" y="821027"/>
              <a:ext cx="11658600" cy="707886"/>
            </a:xfrm>
            <a:prstGeom prst="rect">
              <a:avLst/>
            </a:prstGeom>
            <a:noFill/>
          </p:spPr>
          <p:txBody>
            <a:bodyPr wrap="square">
              <a:spAutoFit/>
            </a:bodyPr>
            <a:lstStyle/>
            <a:p>
              <a:r>
                <a:rPr lang="en-US" sz="4000" b="1" dirty="0">
                  <a:solidFill>
                    <a:srgbClr val="FFC000"/>
                  </a:solidFill>
                </a:rPr>
                <a:t>The </a:t>
              </a:r>
              <a:r>
                <a:rPr lang="en-US" sz="4000" b="1" dirty="0" err="1">
                  <a:solidFill>
                    <a:srgbClr val="FFC000"/>
                  </a:solidFill>
                </a:rPr>
                <a:t>Wannsee</a:t>
              </a:r>
              <a:r>
                <a:rPr lang="en-US" sz="4000" b="1" dirty="0">
                  <a:solidFill>
                    <a:srgbClr val="FFC000"/>
                  </a:solidFill>
                </a:rPr>
                <a:t> Conference and the Final Solution</a:t>
              </a:r>
            </a:p>
          </p:txBody>
        </p:sp>
        <p:pic>
          <p:nvPicPr>
            <p:cNvPr id="2" name="Picture 1"/>
            <p:cNvPicPr>
              <a:picLocks noChangeAspect="1"/>
            </p:cNvPicPr>
            <p:nvPr/>
          </p:nvPicPr>
          <p:blipFill>
            <a:blip r:embed="rId2"/>
            <a:stretch>
              <a:fillRect/>
            </a:stretch>
          </p:blipFill>
          <p:spPr>
            <a:xfrm>
              <a:off x="473075" y="821027"/>
              <a:ext cx="708025" cy="722186"/>
            </a:xfrm>
            <a:prstGeom prst="rect">
              <a:avLst/>
            </a:prstGeom>
          </p:spPr>
        </p:pic>
      </p:grpSp>
      <p:grpSp>
        <p:nvGrpSpPr>
          <p:cNvPr id="13" name="Group 12"/>
          <p:cNvGrpSpPr/>
          <p:nvPr/>
        </p:nvGrpSpPr>
        <p:grpSpPr>
          <a:xfrm>
            <a:off x="6658618" y="2021417"/>
            <a:ext cx="5005510" cy="3212545"/>
            <a:chOff x="6658618" y="2021417"/>
            <a:chExt cx="5005510" cy="3212545"/>
          </a:xfrm>
        </p:grpSpPr>
        <p:sp>
          <p:nvSpPr>
            <p:cNvPr id="10" name="TextBox 9">
              <a:extLst>
                <a:ext uri="{FF2B5EF4-FFF2-40B4-BE49-F238E27FC236}">
                  <a16:creationId xmlns:a16="http://schemas.microsoft.com/office/drawing/2014/main" id="{11051F29-8233-6232-0F38-B4BBC5E9C901}"/>
                </a:ext>
              </a:extLst>
            </p:cNvPr>
            <p:cNvSpPr txBox="1"/>
            <p:nvPr/>
          </p:nvSpPr>
          <p:spPr>
            <a:xfrm>
              <a:off x="7244310" y="4587631"/>
              <a:ext cx="3883632" cy="646331"/>
            </a:xfrm>
            <a:prstGeom prst="rect">
              <a:avLst/>
            </a:prstGeom>
            <a:noFill/>
          </p:spPr>
          <p:txBody>
            <a:bodyPr wrap="square" rtlCol="0">
              <a:spAutoFit/>
            </a:bodyPr>
            <a:lstStyle/>
            <a:p>
              <a:pPr algn="ctr"/>
              <a:r>
                <a:rPr lang="en-IE" dirty="0"/>
                <a:t>Where Wannsee Conference was held – now a memorial and museum</a:t>
              </a:r>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58618" y="2021417"/>
              <a:ext cx="5005510" cy="2502755"/>
            </a:xfrm>
            <a:prstGeom prst="rect">
              <a:avLst/>
            </a:prstGeom>
          </p:spPr>
        </p:pic>
      </p:grpSp>
    </p:spTree>
    <p:extLst>
      <p:ext uri="{BB962C8B-B14F-4D97-AF65-F5344CB8AC3E}">
        <p14:creationId xmlns:p14="http://schemas.microsoft.com/office/powerpoint/2010/main" val="30783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CCFB-A882-4D3B-96D0-2B26B1E8CB62}"/>
              </a:ext>
            </a:extLst>
          </p:cNvPr>
          <p:cNvSpPr>
            <a:spLocks noGrp="1"/>
          </p:cNvSpPr>
          <p:nvPr>
            <p:ph type="title"/>
          </p:nvPr>
        </p:nvSpPr>
        <p:spPr>
          <a:xfrm>
            <a:off x="504825" y="663575"/>
            <a:ext cx="12115800" cy="669925"/>
          </a:xfrm>
        </p:spPr>
        <p:txBody>
          <a:bodyPr>
            <a:normAutofit/>
          </a:bodyPr>
          <a:lstStyle/>
          <a:p>
            <a:r>
              <a:rPr lang="en-US" sz="4000" dirty="0"/>
              <a:t>The Extermination Camps</a:t>
            </a:r>
          </a:p>
        </p:txBody>
      </p:sp>
      <p:sp>
        <p:nvSpPr>
          <p:cNvPr id="10" name="TextBox 9">
            <a:extLst>
              <a:ext uri="{FF2B5EF4-FFF2-40B4-BE49-F238E27FC236}">
                <a16:creationId xmlns:a16="http://schemas.microsoft.com/office/drawing/2014/main" id="{AC5D032F-D9D8-78DD-7055-3CD3E37F968A}"/>
              </a:ext>
            </a:extLst>
          </p:cNvPr>
          <p:cNvSpPr txBox="1"/>
          <p:nvPr/>
        </p:nvSpPr>
        <p:spPr>
          <a:xfrm>
            <a:off x="631435" y="1360173"/>
            <a:ext cx="4058292" cy="3327193"/>
          </a:xfrm>
          <a:prstGeom prst="rect">
            <a:avLst/>
          </a:prstGeom>
          <a:noFill/>
        </p:spPr>
        <p:txBody>
          <a:bodyPr wrap="square" rtlCol="0">
            <a:spAutoFit/>
          </a:bodyPr>
          <a:lstStyle/>
          <a:p>
            <a:r>
              <a:rPr lang="en-IE" sz="2200" b="1" dirty="0">
                <a:solidFill>
                  <a:srgbClr val="FFC000"/>
                </a:solidFill>
              </a:rPr>
              <a:t>Mass killings</a:t>
            </a:r>
          </a:p>
          <a:p>
            <a:pPr marL="285750" indent="-285750">
              <a:lnSpc>
                <a:spcPct val="150000"/>
              </a:lnSpc>
              <a:buFont typeface="Arial" panose="020B0604020202020204" pitchFamily="34" charset="0"/>
              <a:buChar char="•"/>
            </a:pPr>
            <a:r>
              <a:rPr lang="en-IE" dirty="0"/>
              <a:t>Nazis experimented with ways of carrying out </a:t>
            </a:r>
            <a:r>
              <a:rPr lang="en-IE" b="1" dirty="0"/>
              <a:t>mass killings cheaply</a:t>
            </a:r>
          </a:p>
          <a:p>
            <a:pPr marL="285750" indent="-285750">
              <a:lnSpc>
                <a:spcPct val="150000"/>
              </a:lnSpc>
              <a:buFont typeface="Arial" panose="020B0604020202020204" pitchFamily="34" charset="0"/>
              <a:buChar char="•"/>
            </a:pPr>
            <a:r>
              <a:rPr lang="en-IE" b="1" dirty="0"/>
              <a:t>Exhaust fumes </a:t>
            </a:r>
            <a:r>
              <a:rPr lang="en-IE" dirty="0"/>
              <a:t>from vans and stationary engines</a:t>
            </a:r>
          </a:p>
          <a:p>
            <a:pPr marL="285750" indent="-285750">
              <a:lnSpc>
                <a:spcPct val="150000"/>
              </a:lnSpc>
              <a:buFont typeface="Arial" panose="020B0604020202020204" pitchFamily="34" charset="0"/>
              <a:buChar char="•"/>
            </a:pPr>
            <a:r>
              <a:rPr lang="en-IE" b="1" dirty="0"/>
              <a:t>Poisonous gas – Zyklon-B</a:t>
            </a:r>
          </a:p>
          <a:p>
            <a:pPr marL="285750" indent="-285750">
              <a:lnSpc>
                <a:spcPct val="150000"/>
              </a:lnSpc>
              <a:buFont typeface="Arial" panose="020B0604020202020204" pitchFamily="34" charset="0"/>
              <a:buChar char="•"/>
            </a:pPr>
            <a:r>
              <a:rPr lang="en-IE" b="1" dirty="0"/>
              <a:t>Mass graves </a:t>
            </a:r>
            <a:r>
              <a:rPr lang="en-IE" dirty="0"/>
              <a:t>dug</a:t>
            </a:r>
          </a:p>
          <a:p>
            <a:pPr marL="285750" indent="-285750">
              <a:lnSpc>
                <a:spcPct val="150000"/>
              </a:lnSpc>
              <a:buFont typeface="Arial" panose="020B0604020202020204" pitchFamily="34" charset="0"/>
              <a:buChar char="•"/>
            </a:pPr>
            <a:r>
              <a:rPr lang="en-IE" b="1" dirty="0"/>
              <a:t>Cremation</a:t>
            </a:r>
            <a:r>
              <a:rPr lang="en-IE" dirty="0"/>
              <a:t> in ovens</a:t>
            </a:r>
          </a:p>
        </p:txBody>
      </p:sp>
      <p:sp>
        <p:nvSpPr>
          <p:cNvPr id="11" name="TextBox 10">
            <a:extLst>
              <a:ext uri="{FF2B5EF4-FFF2-40B4-BE49-F238E27FC236}">
                <a16:creationId xmlns:a16="http://schemas.microsoft.com/office/drawing/2014/main" id="{DCA6830B-35C4-2567-1802-06B6FA39DE11}"/>
              </a:ext>
            </a:extLst>
          </p:cNvPr>
          <p:cNvSpPr txBox="1"/>
          <p:nvPr/>
        </p:nvSpPr>
        <p:spPr>
          <a:xfrm>
            <a:off x="631435" y="4687365"/>
            <a:ext cx="4902219" cy="1815882"/>
          </a:xfrm>
          <a:prstGeom prst="rect">
            <a:avLst/>
          </a:prstGeom>
          <a:solidFill>
            <a:schemeClr val="bg1"/>
          </a:solidFill>
        </p:spPr>
        <p:txBody>
          <a:bodyPr wrap="square" rtlCol="0">
            <a:spAutoFit/>
          </a:bodyPr>
          <a:lstStyle/>
          <a:p>
            <a:r>
              <a:rPr lang="en-IE" sz="2200" b="1" dirty="0">
                <a:solidFill>
                  <a:srgbClr val="FFC000"/>
                </a:solidFill>
              </a:rPr>
              <a:t>Death marches</a:t>
            </a:r>
          </a:p>
          <a:p>
            <a:pPr marL="285750" indent="-285750">
              <a:buFont typeface="Arial" panose="020B0604020202020204" pitchFamily="34" charset="0"/>
              <a:buChar char="•"/>
            </a:pPr>
            <a:r>
              <a:rPr lang="en-IE" dirty="0"/>
              <a:t>Near end of war, </a:t>
            </a:r>
            <a:r>
              <a:rPr lang="en-IE" b="1" dirty="0"/>
              <a:t>Himmler</a:t>
            </a:r>
            <a:r>
              <a:rPr lang="en-IE" dirty="0"/>
              <a:t> ordered that remaining Jews and others be forced marched to Germany</a:t>
            </a:r>
          </a:p>
          <a:p>
            <a:pPr marL="285750" indent="-285750">
              <a:buFont typeface="Arial" panose="020B0604020202020204" pitchFamily="34" charset="0"/>
              <a:buChar char="•"/>
            </a:pPr>
            <a:r>
              <a:rPr lang="en-IE" b="1" dirty="0"/>
              <a:t>SS</a:t>
            </a:r>
            <a:r>
              <a:rPr lang="en-IE" dirty="0"/>
              <a:t> destroy evidence of massacres</a:t>
            </a:r>
          </a:p>
          <a:p>
            <a:pPr marL="285750" indent="-285750">
              <a:buFont typeface="Arial" panose="020B0604020202020204" pitchFamily="34" charset="0"/>
              <a:buChar char="•"/>
            </a:pPr>
            <a:r>
              <a:rPr lang="en-IE" dirty="0"/>
              <a:t>Many marchers shot or died of starvation</a:t>
            </a:r>
          </a:p>
        </p:txBody>
      </p:sp>
      <p:grpSp>
        <p:nvGrpSpPr>
          <p:cNvPr id="12" name="Group 11">
            <a:extLst>
              <a:ext uri="{FF2B5EF4-FFF2-40B4-BE49-F238E27FC236}">
                <a16:creationId xmlns:a16="http://schemas.microsoft.com/office/drawing/2014/main" id="{EF8E8966-C303-1D0C-D77A-EC7F01697681}"/>
              </a:ext>
            </a:extLst>
          </p:cNvPr>
          <p:cNvGrpSpPr/>
          <p:nvPr/>
        </p:nvGrpSpPr>
        <p:grpSpPr>
          <a:xfrm>
            <a:off x="5819775" y="1829902"/>
            <a:ext cx="6096000" cy="4202591"/>
            <a:chOff x="5293087" y="1581345"/>
            <a:chExt cx="6480067" cy="4573871"/>
          </a:xfrm>
        </p:grpSpPr>
        <p:pic>
          <p:nvPicPr>
            <p:cNvPr id="13" name="Picture 12">
              <a:extLst>
                <a:ext uri="{FF2B5EF4-FFF2-40B4-BE49-F238E27FC236}">
                  <a16:creationId xmlns:a16="http://schemas.microsoft.com/office/drawing/2014/main" id="{BDABDC15-2C8E-4BCA-B50B-85339FE6D8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568"/>
            <a:stretch/>
          </p:blipFill>
          <p:spPr>
            <a:xfrm>
              <a:off x="5293087" y="1581345"/>
              <a:ext cx="6480067" cy="4573871"/>
            </a:xfrm>
            <a:prstGeom prst="rect">
              <a:avLst/>
            </a:prstGeom>
          </p:spPr>
        </p:pic>
        <p:sp>
          <p:nvSpPr>
            <p:cNvPr id="14" name="Oval 13">
              <a:extLst>
                <a:ext uri="{FF2B5EF4-FFF2-40B4-BE49-F238E27FC236}">
                  <a16:creationId xmlns:a16="http://schemas.microsoft.com/office/drawing/2014/main" id="{C105BE51-9A35-4C79-4486-ECF6EA1BFE2A}"/>
                </a:ext>
              </a:extLst>
            </p:cNvPr>
            <p:cNvSpPr/>
            <p:nvPr/>
          </p:nvSpPr>
          <p:spPr>
            <a:xfrm>
              <a:off x="8537825" y="3082247"/>
              <a:ext cx="729465" cy="267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Oval 14">
              <a:extLst>
                <a:ext uri="{FF2B5EF4-FFF2-40B4-BE49-F238E27FC236}">
                  <a16:creationId xmlns:a16="http://schemas.microsoft.com/office/drawing/2014/main" id="{A5401E23-377F-62BA-33AC-2AF29E6DAB09}"/>
                </a:ext>
              </a:extLst>
            </p:cNvPr>
            <p:cNvSpPr/>
            <p:nvPr/>
          </p:nvSpPr>
          <p:spPr>
            <a:xfrm>
              <a:off x="8912831" y="3601152"/>
              <a:ext cx="729465" cy="267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Oval 15">
              <a:extLst>
                <a:ext uri="{FF2B5EF4-FFF2-40B4-BE49-F238E27FC236}">
                  <a16:creationId xmlns:a16="http://schemas.microsoft.com/office/drawing/2014/main" id="{9DE7760F-7FB2-6183-7EA7-063FB6DB8A6A}"/>
                </a:ext>
              </a:extLst>
            </p:cNvPr>
            <p:cNvSpPr/>
            <p:nvPr/>
          </p:nvSpPr>
          <p:spPr>
            <a:xfrm>
              <a:off x="8630291" y="3986493"/>
              <a:ext cx="729465" cy="267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Oval 16">
              <a:extLst>
                <a:ext uri="{FF2B5EF4-FFF2-40B4-BE49-F238E27FC236}">
                  <a16:creationId xmlns:a16="http://schemas.microsoft.com/office/drawing/2014/main" id="{93A42C5F-10AB-96A3-DCD7-CE8F4308251E}"/>
                </a:ext>
              </a:extLst>
            </p:cNvPr>
            <p:cNvSpPr/>
            <p:nvPr/>
          </p:nvSpPr>
          <p:spPr>
            <a:xfrm>
              <a:off x="7659385" y="4150760"/>
              <a:ext cx="805242" cy="2671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a:extLst>
                <a:ext uri="{FF2B5EF4-FFF2-40B4-BE49-F238E27FC236}">
                  <a16:creationId xmlns:a16="http://schemas.microsoft.com/office/drawing/2014/main" id="{0392F540-5EF7-0E51-6ABE-C4F2E50B5791}"/>
                </a:ext>
              </a:extLst>
            </p:cNvPr>
            <p:cNvSpPr/>
            <p:nvPr/>
          </p:nvSpPr>
          <p:spPr>
            <a:xfrm>
              <a:off x="8168387" y="3660259"/>
              <a:ext cx="729465" cy="267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Oval 18">
              <a:extLst>
                <a:ext uri="{FF2B5EF4-FFF2-40B4-BE49-F238E27FC236}">
                  <a16:creationId xmlns:a16="http://schemas.microsoft.com/office/drawing/2014/main" id="{CB13545C-41A3-2DC9-820B-27AE176831EF}"/>
                </a:ext>
              </a:extLst>
            </p:cNvPr>
            <p:cNvSpPr/>
            <p:nvPr/>
          </p:nvSpPr>
          <p:spPr>
            <a:xfrm>
              <a:off x="7141403" y="3295436"/>
              <a:ext cx="729465" cy="267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5270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79E69-9FEE-4E54-B0E1-0B617DD215D5}"/>
              </a:ext>
            </a:extLst>
          </p:cNvPr>
          <p:cNvSpPr>
            <a:spLocks noGrp="1"/>
          </p:cNvSpPr>
          <p:nvPr>
            <p:ph type="title"/>
          </p:nvPr>
        </p:nvSpPr>
        <p:spPr>
          <a:xfrm>
            <a:off x="419312" y="867125"/>
            <a:ext cx="12096537" cy="342376"/>
          </a:xfrm>
        </p:spPr>
        <p:txBody>
          <a:bodyPr>
            <a:noAutofit/>
          </a:bodyPr>
          <a:lstStyle/>
          <a:p>
            <a:r>
              <a:rPr lang="en-US" sz="4000" dirty="0"/>
              <a:t>The Extermination Camps</a:t>
            </a:r>
          </a:p>
        </p:txBody>
      </p:sp>
      <p:sp>
        <p:nvSpPr>
          <p:cNvPr id="7" name="TextBox 6">
            <a:extLst>
              <a:ext uri="{FF2B5EF4-FFF2-40B4-BE49-F238E27FC236}">
                <a16:creationId xmlns:a16="http://schemas.microsoft.com/office/drawing/2014/main" id="{8D6A63D6-D2CB-9743-8BF0-DD3D46190864}"/>
              </a:ext>
            </a:extLst>
          </p:cNvPr>
          <p:cNvSpPr txBox="1"/>
          <p:nvPr/>
        </p:nvSpPr>
        <p:spPr>
          <a:xfrm>
            <a:off x="4238312" y="1426491"/>
            <a:ext cx="3531870" cy="4524315"/>
          </a:xfrm>
          <a:prstGeom prst="rect">
            <a:avLst/>
          </a:prstGeom>
          <a:solidFill>
            <a:srgbClr val="D3DBB9"/>
          </a:solidFill>
        </p:spPr>
        <p:txBody>
          <a:bodyPr wrap="square" rtlCol="0">
            <a:spAutoFit/>
          </a:bodyPr>
          <a:lstStyle/>
          <a:p>
            <a:r>
              <a:rPr lang="en-GB" b="1" dirty="0"/>
              <a:t>Auschwitz</a:t>
            </a:r>
            <a:endParaRPr lang="en-IE" dirty="0"/>
          </a:p>
          <a:p>
            <a:r>
              <a:rPr lang="en-GB" dirty="0"/>
              <a:t>At Auschwitz the incoming prisoners would be marched past one of the doctors, who would make spot decisions as they walked by. Those who were fit for work were sent into the camp. Others were sent immediately to the extermination plants. Children were always exterminated since because of their youth they were unable to work.</a:t>
            </a:r>
            <a:endParaRPr lang="en-IE" dirty="0"/>
          </a:p>
          <a:p>
            <a:pPr algn="r"/>
            <a:r>
              <a:rPr lang="en-GB" b="1" dirty="0"/>
              <a:t>(Rudolf </a:t>
            </a:r>
            <a:r>
              <a:rPr lang="en-GB" b="1" dirty="0" err="1"/>
              <a:t>Höss</a:t>
            </a:r>
            <a:r>
              <a:rPr lang="en-GB" b="1" dirty="0"/>
              <a:t>, commandant of Auschwitz extermination camp, captured by the British at the end of the war</a:t>
            </a:r>
            <a:r>
              <a:rPr lang="en-IE" b="1" dirty="0"/>
              <a:t>)</a:t>
            </a:r>
            <a:endParaRPr lang="en-IE" dirty="0"/>
          </a:p>
        </p:txBody>
      </p:sp>
      <p:sp>
        <p:nvSpPr>
          <p:cNvPr id="8" name="TextBox 7">
            <a:extLst>
              <a:ext uri="{FF2B5EF4-FFF2-40B4-BE49-F238E27FC236}">
                <a16:creationId xmlns:a16="http://schemas.microsoft.com/office/drawing/2014/main" id="{A14ADC6B-11A6-6540-979A-1D673A71C6A4}"/>
              </a:ext>
            </a:extLst>
          </p:cNvPr>
          <p:cNvSpPr txBox="1"/>
          <p:nvPr/>
        </p:nvSpPr>
        <p:spPr>
          <a:xfrm>
            <a:off x="7968423" y="1426491"/>
            <a:ext cx="4183380" cy="4524315"/>
          </a:xfrm>
          <a:prstGeom prst="rect">
            <a:avLst/>
          </a:prstGeom>
          <a:solidFill>
            <a:srgbClr val="D3DBB9"/>
          </a:solidFill>
        </p:spPr>
        <p:txBody>
          <a:bodyPr wrap="square" rtlCol="0">
            <a:spAutoFit/>
          </a:bodyPr>
          <a:lstStyle/>
          <a:p>
            <a:r>
              <a:rPr lang="en-GB" b="1" dirty="0"/>
              <a:t>Belzec</a:t>
            </a:r>
            <a:endParaRPr lang="en-IE" dirty="0"/>
          </a:p>
          <a:p>
            <a:r>
              <a:rPr lang="en-GB" dirty="0"/>
              <a:t>After the train arrived, a loudspeaker gave instructions: ‘Strip, even artificial limbs and glasses. Hand all money and valuables in at the ‘valuables’ window. Women and young girls are to have their hair cut in the ‘barber’s hut’…’ Stark naked men, women, children and cripples passed by. SS pushed them into the gas chambers. ‘Fill it up’, (Captain) Wirth ordered. 700 to 800 people in 93 square metres. All were dead after thirty-two minutes [from the exhaust gases of the diesel engine]. …</a:t>
            </a:r>
            <a:endParaRPr lang="en-IE" dirty="0"/>
          </a:p>
          <a:p>
            <a:pPr algn="r"/>
            <a:r>
              <a:rPr lang="en-GB" b="1" dirty="0"/>
              <a:t>(Kurt Gerstein, a Nazi officer in Belzec extermination camp, giving evidence at the war crimes trials after the war</a:t>
            </a:r>
            <a:r>
              <a:rPr lang="en-IE" b="1" dirty="0"/>
              <a:t>)</a:t>
            </a:r>
            <a:endParaRPr lang="en-IE" dirty="0"/>
          </a:p>
        </p:txBody>
      </p:sp>
      <p:grpSp>
        <p:nvGrpSpPr>
          <p:cNvPr id="2" name="Group 1"/>
          <p:cNvGrpSpPr/>
          <p:nvPr/>
        </p:nvGrpSpPr>
        <p:grpSpPr>
          <a:xfrm>
            <a:off x="139064" y="1573961"/>
            <a:ext cx="3479727" cy="3232215"/>
            <a:chOff x="139064" y="1573961"/>
            <a:chExt cx="3479727" cy="3232215"/>
          </a:xfrm>
        </p:grpSpPr>
        <p:sp>
          <p:nvSpPr>
            <p:cNvPr id="9" name="TextBox 8">
              <a:extLst>
                <a:ext uri="{FF2B5EF4-FFF2-40B4-BE49-F238E27FC236}">
                  <a16:creationId xmlns:a16="http://schemas.microsoft.com/office/drawing/2014/main" id="{77606076-5B35-DC8F-73CB-59214DD35AB5}"/>
                </a:ext>
              </a:extLst>
            </p:cNvPr>
            <p:cNvSpPr txBox="1"/>
            <p:nvPr/>
          </p:nvSpPr>
          <p:spPr>
            <a:xfrm>
              <a:off x="399448" y="4159845"/>
              <a:ext cx="2958957" cy="646331"/>
            </a:xfrm>
            <a:prstGeom prst="rect">
              <a:avLst/>
            </a:prstGeom>
            <a:noFill/>
          </p:spPr>
          <p:txBody>
            <a:bodyPr wrap="square" rtlCol="0">
              <a:spAutoFit/>
            </a:bodyPr>
            <a:lstStyle/>
            <a:p>
              <a:pPr algn="ctr"/>
              <a:r>
                <a:rPr lang="en-IE" dirty="0"/>
                <a:t>Jewish families sent by train to extermination camps</a:t>
              </a:r>
            </a:p>
          </p:txBody>
        </p:sp>
        <p:pic>
          <p:nvPicPr>
            <p:cNvPr id="11" name="Picture 10">
              <a:extLst>
                <a:ext uri="{FF2B5EF4-FFF2-40B4-BE49-F238E27FC236}">
                  <a16:creationId xmlns:a16="http://schemas.microsoft.com/office/drawing/2014/main" id="{E56B3ED0-85BD-3C95-0B93-FF9419D9656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9064" y="1573961"/>
              <a:ext cx="3479727" cy="2585884"/>
            </a:xfrm>
            <a:prstGeom prst="rect">
              <a:avLst/>
            </a:prstGeom>
          </p:spPr>
        </p:pic>
      </p:grpSp>
      <p:grpSp>
        <p:nvGrpSpPr>
          <p:cNvPr id="12" name="Group 11"/>
          <p:cNvGrpSpPr/>
          <p:nvPr/>
        </p:nvGrpSpPr>
        <p:grpSpPr>
          <a:xfrm>
            <a:off x="3995619" y="5950806"/>
            <a:ext cx="7123096" cy="765578"/>
            <a:chOff x="4203435" y="5557205"/>
            <a:chExt cx="7123096" cy="765578"/>
          </a:xfrm>
        </p:grpSpPr>
        <p:sp>
          <p:nvSpPr>
            <p:cNvPr id="13" name="Rectangle 12">
              <a:extLst>
                <a:ext uri="{FF2B5EF4-FFF2-40B4-BE49-F238E27FC236}">
                  <a16:creationId xmlns:a16="http://schemas.microsoft.com/office/drawing/2014/main" id="{D505B520-9F05-4114-9A52-CE092C7EF46E}"/>
                </a:ext>
              </a:extLst>
            </p:cNvPr>
            <p:cNvSpPr/>
            <p:nvPr/>
          </p:nvSpPr>
          <p:spPr>
            <a:xfrm>
              <a:off x="4471391" y="5821033"/>
              <a:ext cx="6695893" cy="5017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a:p>
          </p:txBody>
        </p:sp>
        <p:pic>
          <p:nvPicPr>
            <p:cNvPr id="14" name="Picture 13"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3435" y="5557205"/>
              <a:ext cx="535912" cy="501750"/>
            </a:xfrm>
            <a:prstGeom prst="rect">
              <a:avLst/>
            </a:prstGeom>
          </p:spPr>
        </p:pic>
        <p:sp>
          <p:nvSpPr>
            <p:cNvPr id="15" name="Rectangle 14"/>
            <p:cNvSpPr/>
            <p:nvPr/>
          </p:nvSpPr>
          <p:spPr>
            <a:xfrm>
              <a:off x="4630637" y="5863509"/>
              <a:ext cx="6695894" cy="400110"/>
            </a:xfrm>
            <a:prstGeom prst="rect">
              <a:avLst/>
            </a:prstGeom>
          </p:spPr>
          <p:txBody>
            <a:bodyPr wrap="square">
              <a:spAutoFit/>
            </a:bodyPr>
            <a:lstStyle/>
            <a:p>
              <a:r>
                <a:rPr lang="en-IN" sz="2000" b="1" dirty="0"/>
                <a:t>What can be learnt about the Holocaust from these sources?</a:t>
              </a:r>
            </a:p>
          </p:txBody>
        </p:sp>
      </p:grpSp>
    </p:spTree>
    <p:extLst>
      <p:ext uri="{BB962C8B-B14F-4D97-AF65-F5344CB8AC3E}">
        <p14:creationId xmlns:p14="http://schemas.microsoft.com/office/powerpoint/2010/main" val="31122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51279E69-9FEE-4E54-B0E1-0B617DD215D5}"/>
              </a:ext>
            </a:extLst>
          </p:cNvPr>
          <p:cNvSpPr>
            <a:spLocks noGrp="1"/>
          </p:cNvSpPr>
          <p:nvPr>
            <p:ph type="title"/>
          </p:nvPr>
        </p:nvSpPr>
        <p:spPr>
          <a:xfrm>
            <a:off x="502100" y="631850"/>
            <a:ext cx="11205638" cy="872204"/>
          </a:xfrm>
        </p:spPr>
        <p:txBody>
          <a:bodyPr>
            <a:noAutofit/>
          </a:bodyPr>
          <a:lstStyle/>
          <a:p>
            <a:r>
              <a:rPr lang="en-US" sz="4000" dirty="0"/>
              <a:t>The Extermination Camps</a:t>
            </a:r>
          </a:p>
        </p:txBody>
      </p:sp>
      <p:graphicFrame>
        <p:nvGraphicFramePr>
          <p:cNvPr id="6" name="Table 5">
            <a:extLst>
              <a:ext uri="{FF2B5EF4-FFF2-40B4-BE49-F238E27FC236}">
                <a16:creationId xmlns:a16="http://schemas.microsoft.com/office/drawing/2014/main" id="{46B117E4-65C5-4CC0-B696-E05E0F706937}"/>
              </a:ext>
            </a:extLst>
          </p:cNvPr>
          <p:cNvGraphicFramePr>
            <a:graphicFrameLocks noGrp="1"/>
          </p:cNvGraphicFramePr>
          <p:nvPr>
            <p:extLst>
              <p:ext uri="{D42A27DB-BD31-4B8C-83A1-F6EECF244321}">
                <p14:modId xmlns:p14="http://schemas.microsoft.com/office/powerpoint/2010/main" val="4182969026"/>
              </p:ext>
            </p:extLst>
          </p:nvPr>
        </p:nvGraphicFramePr>
        <p:xfrm>
          <a:off x="87671" y="1900003"/>
          <a:ext cx="2471221" cy="3134360"/>
        </p:xfrm>
        <a:graphic>
          <a:graphicData uri="http://schemas.openxmlformats.org/drawingml/2006/table">
            <a:tbl>
              <a:tblPr firstRow="1" bandRow="1">
                <a:tableStyleId>{16D9F66E-5EB9-4882-86FB-DCBF35E3C3E4}</a:tableStyleId>
              </a:tblPr>
              <a:tblGrid>
                <a:gridCol w="1336027">
                  <a:extLst>
                    <a:ext uri="{9D8B030D-6E8A-4147-A177-3AD203B41FA5}">
                      <a16:colId xmlns:a16="http://schemas.microsoft.com/office/drawing/2014/main" val="4177482152"/>
                    </a:ext>
                  </a:extLst>
                </a:gridCol>
                <a:gridCol w="1135194">
                  <a:extLst>
                    <a:ext uri="{9D8B030D-6E8A-4147-A177-3AD203B41FA5}">
                      <a16:colId xmlns:a16="http://schemas.microsoft.com/office/drawing/2014/main" val="3335206988"/>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800" dirty="0"/>
                        <a:t>Estimated Deaths in the Extermination Camps</a:t>
                      </a:r>
                      <a:endParaRPr lang="en-US" sz="1800" b="1" dirty="0">
                        <a:solidFill>
                          <a:schemeClr val="accent2">
                            <a:lumMod val="75000"/>
                          </a:schemeClr>
                        </a:solidFill>
                      </a:endParaRPr>
                    </a:p>
                  </a:txBody>
                  <a:tcPr/>
                </a:tc>
                <a:tc hMerge="1">
                  <a:txBody>
                    <a:bodyPr/>
                    <a:lstStyle/>
                    <a:p>
                      <a:endParaRPr lang="en-US" sz="1800" b="0" dirty="0">
                        <a:solidFill>
                          <a:schemeClr val="tx1"/>
                        </a:solidFill>
                      </a:endParaRPr>
                    </a:p>
                  </a:txBody>
                  <a:tcPr>
                    <a:solidFill>
                      <a:srgbClr val="FFF4E7"/>
                    </a:solidFill>
                  </a:tcPr>
                </a:tc>
                <a:extLst>
                  <a:ext uri="{0D108BD9-81ED-4DB2-BD59-A6C34878D82A}">
                    <a16:rowId xmlns:a16="http://schemas.microsoft.com/office/drawing/2014/main" val="10000"/>
                  </a:ext>
                </a:extLst>
              </a:tr>
              <a:tr h="370840">
                <a:tc>
                  <a:txBody>
                    <a:bodyPr/>
                    <a:lstStyle/>
                    <a:p>
                      <a:r>
                        <a:rPr lang="en-IE" sz="1800" dirty="0"/>
                        <a:t>Auschwitz</a:t>
                      </a:r>
                      <a:endParaRPr lang="en-US" sz="1800" b="0" dirty="0">
                        <a:solidFill>
                          <a:schemeClr val="tx1"/>
                        </a:solidFill>
                      </a:endParaRPr>
                    </a:p>
                  </a:txBody>
                  <a:tcPr/>
                </a:tc>
                <a:tc>
                  <a:txBody>
                    <a:bodyPr/>
                    <a:lstStyle/>
                    <a:p>
                      <a:r>
                        <a:rPr lang="en-IE" sz="1800" dirty="0"/>
                        <a:t>1,100,000</a:t>
                      </a:r>
                      <a:endParaRPr lang="en-US" sz="1800" b="0" dirty="0">
                        <a:solidFill>
                          <a:schemeClr val="tx1"/>
                        </a:solidFill>
                      </a:endParaRPr>
                    </a:p>
                  </a:txBody>
                  <a:tcPr/>
                </a:tc>
                <a:extLst>
                  <a:ext uri="{0D108BD9-81ED-4DB2-BD59-A6C34878D82A}">
                    <a16:rowId xmlns:a16="http://schemas.microsoft.com/office/drawing/2014/main" val="3971210372"/>
                  </a:ext>
                </a:extLst>
              </a:tr>
              <a:tr h="370840">
                <a:tc>
                  <a:txBody>
                    <a:bodyPr/>
                    <a:lstStyle/>
                    <a:p>
                      <a:r>
                        <a:rPr lang="en-IE" sz="1800" dirty="0"/>
                        <a:t>Belzec</a:t>
                      </a:r>
                      <a:endParaRPr lang="en-US" sz="1800" dirty="0">
                        <a:solidFill>
                          <a:schemeClr val="tx1"/>
                        </a:solidFill>
                      </a:endParaRPr>
                    </a:p>
                  </a:txBody>
                  <a:tcPr/>
                </a:tc>
                <a:tc>
                  <a:txBody>
                    <a:bodyPr/>
                    <a:lstStyle/>
                    <a:p>
                      <a:r>
                        <a:rPr lang="en-IE" sz="1800" dirty="0"/>
                        <a:t>434,000</a:t>
                      </a:r>
                      <a:endParaRPr lang="en-US" sz="1800" dirty="0">
                        <a:solidFill>
                          <a:schemeClr val="tx1"/>
                        </a:solidFill>
                      </a:endParaRPr>
                    </a:p>
                  </a:txBody>
                  <a:tcPr/>
                </a:tc>
                <a:extLst>
                  <a:ext uri="{0D108BD9-81ED-4DB2-BD59-A6C34878D82A}">
                    <a16:rowId xmlns:a16="http://schemas.microsoft.com/office/drawing/2014/main" val="4276528415"/>
                  </a:ext>
                </a:extLst>
              </a:tr>
              <a:tr h="370840">
                <a:tc>
                  <a:txBody>
                    <a:bodyPr/>
                    <a:lstStyle/>
                    <a:p>
                      <a:r>
                        <a:rPr lang="en-IE" sz="1800" dirty="0"/>
                        <a:t>Treblinka</a:t>
                      </a:r>
                      <a:endParaRPr lang="en-US" sz="1800" dirty="0">
                        <a:solidFill>
                          <a:schemeClr val="tx1"/>
                        </a:solidFill>
                      </a:endParaRPr>
                    </a:p>
                  </a:txBody>
                  <a:tcPr/>
                </a:tc>
                <a:tc>
                  <a:txBody>
                    <a:bodyPr/>
                    <a:lstStyle/>
                    <a:p>
                      <a:r>
                        <a:rPr lang="en-IE" sz="1800" dirty="0"/>
                        <a:t>925,000</a:t>
                      </a:r>
                      <a:endParaRPr lang="en-US" sz="1800" dirty="0">
                        <a:solidFill>
                          <a:schemeClr val="tx1"/>
                        </a:solidFill>
                      </a:endParaRPr>
                    </a:p>
                  </a:txBody>
                  <a:tcPr/>
                </a:tc>
                <a:extLst>
                  <a:ext uri="{0D108BD9-81ED-4DB2-BD59-A6C34878D82A}">
                    <a16:rowId xmlns:a16="http://schemas.microsoft.com/office/drawing/2014/main" val="1557763457"/>
                  </a:ext>
                </a:extLst>
              </a:tr>
              <a:tr h="370840">
                <a:tc>
                  <a:txBody>
                    <a:bodyPr/>
                    <a:lstStyle/>
                    <a:p>
                      <a:r>
                        <a:rPr lang="en-IE" sz="1800" dirty="0" err="1"/>
                        <a:t>Sobibor</a:t>
                      </a:r>
                      <a:endParaRPr lang="en-US" sz="1800" dirty="0">
                        <a:solidFill>
                          <a:schemeClr val="tx1"/>
                        </a:solidFill>
                      </a:endParaRPr>
                    </a:p>
                  </a:txBody>
                  <a:tcPr/>
                </a:tc>
                <a:tc>
                  <a:txBody>
                    <a:bodyPr/>
                    <a:lstStyle/>
                    <a:p>
                      <a:r>
                        <a:rPr lang="en-IE" sz="1800" dirty="0"/>
                        <a:t>200,000</a:t>
                      </a:r>
                      <a:endParaRPr lang="en-US" sz="1800" dirty="0">
                        <a:solidFill>
                          <a:schemeClr val="tx1"/>
                        </a:solidFill>
                      </a:endParaRPr>
                    </a:p>
                  </a:txBody>
                  <a:tcPr/>
                </a:tc>
                <a:extLst>
                  <a:ext uri="{0D108BD9-81ED-4DB2-BD59-A6C34878D82A}">
                    <a16:rowId xmlns:a16="http://schemas.microsoft.com/office/drawing/2014/main" val="3058415449"/>
                  </a:ext>
                </a:extLst>
              </a:tr>
              <a:tr h="370840">
                <a:tc>
                  <a:txBody>
                    <a:bodyPr/>
                    <a:lstStyle/>
                    <a:p>
                      <a:r>
                        <a:rPr lang="en-IE" sz="1800" dirty="0" err="1"/>
                        <a:t>Chelmno</a:t>
                      </a:r>
                      <a:endParaRPr lang="en-US" sz="1800" dirty="0">
                        <a:solidFill>
                          <a:schemeClr val="tx1"/>
                        </a:solidFill>
                      </a:endParaRPr>
                    </a:p>
                  </a:txBody>
                  <a:tcPr/>
                </a:tc>
                <a:tc>
                  <a:txBody>
                    <a:bodyPr/>
                    <a:lstStyle/>
                    <a:p>
                      <a:r>
                        <a:rPr lang="en-IE" sz="1800" dirty="0"/>
                        <a:t>156,000 – 172,000</a:t>
                      </a:r>
                      <a:endParaRPr lang="en-US" sz="1800" dirty="0">
                        <a:solidFill>
                          <a:schemeClr val="tx1"/>
                        </a:solidFill>
                      </a:endParaRPr>
                    </a:p>
                  </a:txBody>
                  <a:tcPr/>
                </a:tc>
                <a:extLst>
                  <a:ext uri="{0D108BD9-81ED-4DB2-BD59-A6C34878D82A}">
                    <a16:rowId xmlns:a16="http://schemas.microsoft.com/office/drawing/2014/main" val="2013148434"/>
                  </a:ext>
                </a:extLst>
              </a:tr>
              <a:tr h="370840">
                <a:tc>
                  <a:txBody>
                    <a:bodyPr/>
                    <a:lstStyle/>
                    <a:p>
                      <a:r>
                        <a:rPr lang="en-IE" sz="1800" dirty="0" err="1"/>
                        <a:t>Majdanek</a:t>
                      </a:r>
                      <a:endParaRPr lang="en-US" sz="1800" dirty="0">
                        <a:solidFill>
                          <a:schemeClr val="tx1"/>
                        </a:solidFill>
                      </a:endParaRPr>
                    </a:p>
                  </a:txBody>
                  <a:tcPr/>
                </a:tc>
                <a:tc>
                  <a:txBody>
                    <a:bodyPr/>
                    <a:lstStyle/>
                    <a:p>
                      <a:r>
                        <a:rPr lang="en-IE" sz="1800" dirty="0"/>
                        <a:t>80,000</a:t>
                      </a:r>
                      <a:endParaRPr lang="en-US" sz="1800" dirty="0">
                        <a:solidFill>
                          <a:schemeClr val="tx1"/>
                        </a:solidFill>
                      </a:endParaRPr>
                    </a:p>
                  </a:txBody>
                  <a:tcPr/>
                </a:tc>
                <a:extLst>
                  <a:ext uri="{0D108BD9-81ED-4DB2-BD59-A6C34878D82A}">
                    <a16:rowId xmlns:a16="http://schemas.microsoft.com/office/drawing/2014/main" val="4148414619"/>
                  </a:ext>
                </a:extLst>
              </a:tr>
            </a:tbl>
          </a:graphicData>
        </a:graphic>
      </p:graphicFrame>
      <p:grpSp>
        <p:nvGrpSpPr>
          <p:cNvPr id="3" name="Group 2"/>
          <p:cNvGrpSpPr/>
          <p:nvPr/>
        </p:nvGrpSpPr>
        <p:grpSpPr>
          <a:xfrm>
            <a:off x="7415327" y="1829579"/>
            <a:ext cx="4713542" cy="3675611"/>
            <a:chOff x="7415327" y="1829579"/>
            <a:chExt cx="4713542" cy="3675611"/>
          </a:xfrm>
        </p:grpSpPr>
        <p:pic>
          <p:nvPicPr>
            <p:cNvPr id="8" name="Picture 7">
              <a:extLst>
                <a:ext uri="{FF2B5EF4-FFF2-40B4-BE49-F238E27FC236}">
                  <a16:creationId xmlns:a16="http://schemas.microsoft.com/office/drawing/2014/main" id="{617E2C82-694D-4815-B15F-BEA4DCAF7C3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15327" y="1829579"/>
              <a:ext cx="4713542" cy="3115596"/>
            </a:xfrm>
            <a:prstGeom prst="rect">
              <a:avLst/>
            </a:prstGeom>
          </p:spPr>
        </p:pic>
        <p:sp>
          <p:nvSpPr>
            <p:cNvPr id="11" name="TextBox 10">
              <a:extLst>
                <a:ext uri="{FF2B5EF4-FFF2-40B4-BE49-F238E27FC236}">
                  <a16:creationId xmlns:a16="http://schemas.microsoft.com/office/drawing/2014/main" id="{0CA31FF7-0E7E-4306-9EEA-1167EBB480DA}"/>
                </a:ext>
              </a:extLst>
            </p:cNvPr>
            <p:cNvSpPr txBox="1"/>
            <p:nvPr/>
          </p:nvSpPr>
          <p:spPr>
            <a:xfrm>
              <a:off x="7965407" y="4920415"/>
              <a:ext cx="3613381" cy="584775"/>
            </a:xfrm>
            <a:prstGeom prst="rect">
              <a:avLst/>
            </a:prstGeom>
            <a:noFill/>
            <a:ln>
              <a:noFill/>
            </a:ln>
          </p:spPr>
          <p:txBody>
            <a:bodyPr wrap="square" rtlCol="0">
              <a:spAutoFit/>
            </a:bodyPr>
            <a:lstStyle/>
            <a:p>
              <a:pPr algn="ctr"/>
              <a:r>
                <a:rPr lang="en-IE" sz="1600" dirty="0"/>
                <a:t>The entrance to Auschwitz</a:t>
              </a:r>
            </a:p>
            <a:p>
              <a:pPr algn="ctr"/>
              <a:r>
                <a:rPr lang="en-IE" sz="1600" dirty="0"/>
                <a:t>‘</a:t>
              </a:r>
              <a:r>
                <a:rPr lang="en-IE" sz="1600" i="1" dirty="0"/>
                <a:t>Arbiter </a:t>
              </a:r>
              <a:r>
                <a:rPr lang="en-IE" sz="1600" i="1" dirty="0" err="1"/>
                <a:t>Macht</a:t>
              </a:r>
              <a:r>
                <a:rPr lang="en-IE" sz="1600" i="1" dirty="0"/>
                <a:t> Frei’ - ‘Work sets you free’</a:t>
              </a:r>
              <a:endParaRPr lang="en-US" sz="1600" i="1" dirty="0"/>
            </a:p>
          </p:txBody>
        </p:sp>
      </p:grpSp>
      <p:grpSp>
        <p:nvGrpSpPr>
          <p:cNvPr id="2" name="Group 1"/>
          <p:cNvGrpSpPr/>
          <p:nvPr/>
        </p:nvGrpSpPr>
        <p:grpSpPr>
          <a:xfrm>
            <a:off x="2663667" y="1829578"/>
            <a:ext cx="4668810" cy="3700371"/>
            <a:chOff x="2663667" y="1829578"/>
            <a:chExt cx="4668810" cy="3700371"/>
          </a:xfrm>
        </p:grpSpPr>
        <p:pic>
          <p:nvPicPr>
            <p:cNvPr id="9" name="Picture 8">
              <a:extLst>
                <a:ext uri="{FF2B5EF4-FFF2-40B4-BE49-F238E27FC236}">
                  <a16:creationId xmlns:a16="http://schemas.microsoft.com/office/drawing/2014/main" id="{35974017-C863-407F-8008-DEC936153D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63667" y="1829578"/>
              <a:ext cx="4668810" cy="3115596"/>
            </a:xfrm>
            <a:prstGeom prst="rect">
              <a:avLst/>
            </a:prstGeom>
          </p:spPr>
        </p:pic>
        <p:sp>
          <p:nvSpPr>
            <p:cNvPr id="12" name="TextBox 11">
              <a:extLst>
                <a:ext uri="{FF2B5EF4-FFF2-40B4-BE49-F238E27FC236}">
                  <a16:creationId xmlns:a16="http://schemas.microsoft.com/office/drawing/2014/main" id="{F69D798A-E23C-4F02-AD09-AB80E8201F9F}"/>
                </a:ext>
              </a:extLst>
            </p:cNvPr>
            <p:cNvSpPr txBox="1"/>
            <p:nvPr/>
          </p:nvSpPr>
          <p:spPr>
            <a:xfrm>
              <a:off x="3426126" y="4945174"/>
              <a:ext cx="3143892" cy="584775"/>
            </a:xfrm>
            <a:prstGeom prst="rect">
              <a:avLst/>
            </a:prstGeom>
            <a:noFill/>
            <a:ln>
              <a:noFill/>
            </a:ln>
          </p:spPr>
          <p:txBody>
            <a:bodyPr wrap="square" rtlCol="0">
              <a:spAutoFit/>
            </a:bodyPr>
            <a:lstStyle/>
            <a:p>
              <a:pPr algn="ctr"/>
              <a:r>
                <a:rPr lang="en-IE" sz="1600" dirty="0"/>
                <a:t>Glasses collected from Jews before they were gassed at Auschwitz.</a:t>
              </a:r>
              <a:endParaRPr lang="en-US" sz="1600" dirty="0"/>
            </a:p>
          </p:txBody>
        </p:sp>
      </p:grpSp>
    </p:spTree>
    <p:extLst>
      <p:ext uri="{BB962C8B-B14F-4D97-AF65-F5344CB8AC3E}">
        <p14:creationId xmlns:p14="http://schemas.microsoft.com/office/powerpoint/2010/main" val="5104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51279E69-9FEE-4E54-B0E1-0B617DD215D5}"/>
              </a:ext>
            </a:extLst>
          </p:cNvPr>
          <p:cNvSpPr>
            <a:spLocks noGrp="1"/>
          </p:cNvSpPr>
          <p:nvPr>
            <p:ph type="title"/>
          </p:nvPr>
        </p:nvSpPr>
        <p:spPr>
          <a:xfrm>
            <a:off x="502100" y="631850"/>
            <a:ext cx="11205638" cy="872204"/>
          </a:xfrm>
        </p:spPr>
        <p:txBody>
          <a:bodyPr>
            <a:noAutofit/>
          </a:bodyPr>
          <a:lstStyle/>
          <a:p>
            <a:r>
              <a:rPr lang="en-US" sz="4000" dirty="0"/>
              <a:t>How Was the Holocaust Carried Out?</a:t>
            </a:r>
          </a:p>
        </p:txBody>
      </p:sp>
      <p:pic>
        <p:nvPicPr>
          <p:cNvPr id="9" name="Picture 8">
            <a:extLst>
              <a:ext uri="{FF2B5EF4-FFF2-40B4-BE49-F238E27FC236}">
                <a16:creationId xmlns:a16="http://schemas.microsoft.com/office/drawing/2014/main" id="{8F83CAFB-CEBB-4963-9527-A7E9F338B8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1901" y="1567631"/>
            <a:ext cx="6328198" cy="4676934"/>
          </a:xfrm>
          <a:prstGeom prst="rect">
            <a:avLst/>
          </a:prstGeom>
        </p:spPr>
      </p:pic>
    </p:spTree>
    <p:extLst>
      <p:ext uri="{BB962C8B-B14F-4D97-AF65-F5344CB8AC3E}">
        <p14:creationId xmlns:p14="http://schemas.microsoft.com/office/powerpoint/2010/main" val="38864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596571"/>
            <a:ext cx="11058991" cy="5861379"/>
            <a:chOff x="442301" y="596571"/>
            <a:chExt cx="11058991" cy="5861379"/>
          </a:xfrm>
        </p:grpSpPr>
        <p:sp>
          <p:nvSpPr>
            <p:cNvPr id="5" name="Rectangle 4">
              <a:extLst>
                <a:ext uri="{FF2B5EF4-FFF2-40B4-BE49-F238E27FC236}">
                  <a16:creationId xmlns:a16="http://schemas.microsoft.com/office/drawing/2014/main" id="{6C7F4AE7-7697-4C2E-ADC3-373A720F0A00}"/>
                </a:ext>
              </a:extLst>
            </p:cNvPr>
            <p:cNvSpPr/>
            <p:nvPr/>
          </p:nvSpPr>
          <p:spPr>
            <a:xfrm>
              <a:off x="809846" y="1054240"/>
              <a:ext cx="10691446" cy="5403710"/>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sp>
        <p:nvSpPr>
          <p:cNvPr id="8" name="TextBox 7">
            <a:extLst>
              <a:ext uri="{FF2B5EF4-FFF2-40B4-BE49-F238E27FC236}">
                <a16:creationId xmlns:a16="http://schemas.microsoft.com/office/drawing/2014/main" id="{6D04AFB4-E4D1-487E-BA0B-11527D6D612F}"/>
              </a:ext>
            </a:extLst>
          </p:cNvPr>
          <p:cNvSpPr txBox="1"/>
          <p:nvPr/>
        </p:nvSpPr>
        <p:spPr>
          <a:xfrm>
            <a:off x="1295714" y="1683352"/>
            <a:ext cx="9375112" cy="4524315"/>
          </a:xfrm>
          <a:prstGeom prst="rect">
            <a:avLst/>
          </a:prstGeom>
          <a:noFill/>
        </p:spPr>
        <p:txBody>
          <a:bodyPr wrap="square">
            <a:spAutoFit/>
          </a:bodyPr>
          <a:lstStyle/>
          <a:p>
            <a:pPr marL="342900" indent="-342900">
              <a:buClr>
                <a:srgbClr val="11AD9A"/>
              </a:buClr>
              <a:buFont typeface="+mj-lt"/>
              <a:buAutoNum type="arabicPeriod"/>
            </a:pPr>
            <a:r>
              <a:rPr lang="en-US" sz="2400" dirty="0"/>
              <a:t>When were the number of concentration camps expanded hugely?</a:t>
            </a:r>
          </a:p>
          <a:p>
            <a:pPr marL="342900" indent="-342900">
              <a:buClr>
                <a:srgbClr val="11AD9A"/>
              </a:buClr>
              <a:buFont typeface="+mj-lt"/>
              <a:buAutoNum type="arabicPeriod"/>
            </a:pPr>
            <a:r>
              <a:rPr lang="en-US" sz="2400" dirty="0"/>
              <a:t>Give two examples of what Nazis called ‘enemies of the state’.</a:t>
            </a:r>
          </a:p>
          <a:p>
            <a:pPr marL="342900" indent="-342900">
              <a:buClr>
                <a:srgbClr val="11AD9A"/>
              </a:buClr>
              <a:buFont typeface="+mj-lt"/>
              <a:buAutoNum type="arabicPeriod"/>
            </a:pPr>
            <a:r>
              <a:rPr lang="en-IE" sz="2400" dirty="0"/>
              <a:t>What are ghettoes?</a:t>
            </a:r>
          </a:p>
          <a:p>
            <a:pPr marL="342900" indent="-342900">
              <a:buClr>
                <a:srgbClr val="11AD9A"/>
              </a:buClr>
              <a:buFont typeface="+mj-lt"/>
              <a:buAutoNum type="arabicPeriod"/>
            </a:pPr>
            <a:r>
              <a:rPr lang="en-US" sz="2400" dirty="0"/>
              <a:t>Where was the largest ghetto?</a:t>
            </a:r>
          </a:p>
          <a:p>
            <a:pPr marL="342900" indent="-342900">
              <a:buClr>
                <a:srgbClr val="11AD9A"/>
              </a:buClr>
              <a:buFont typeface="+mj-lt"/>
              <a:buAutoNum type="arabicPeriod"/>
            </a:pPr>
            <a:r>
              <a:rPr lang="en-US" sz="2400" dirty="0"/>
              <a:t>What did the Nazis intend to do with Madagascar?</a:t>
            </a:r>
          </a:p>
          <a:p>
            <a:pPr marL="342900" indent="-342900">
              <a:buClr>
                <a:srgbClr val="11AD9A"/>
              </a:buClr>
              <a:buFont typeface="+mj-lt"/>
              <a:buAutoNum type="arabicPeriod"/>
            </a:pPr>
            <a:r>
              <a:rPr lang="en-US" sz="2400" dirty="0"/>
              <a:t>Where were killing squads used by the Nazis?</a:t>
            </a:r>
          </a:p>
          <a:p>
            <a:pPr marL="342900" indent="-342900">
              <a:buClr>
                <a:srgbClr val="11AD9A"/>
              </a:buClr>
              <a:buFont typeface="+mj-lt"/>
              <a:buAutoNum type="arabicPeriod"/>
            </a:pPr>
            <a:r>
              <a:rPr lang="en-US" sz="2400" dirty="0"/>
              <a:t>What happened at the </a:t>
            </a:r>
            <a:r>
              <a:rPr lang="en-US" sz="2400" dirty="0" err="1"/>
              <a:t>Wannsee</a:t>
            </a:r>
            <a:r>
              <a:rPr lang="en-US" sz="2400" dirty="0"/>
              <a:t> Conference?</a:t>
            </a:r>
          </a:p>
          <a:p>
            <a:pPr marL="342900" indent="-342900">
              <a:buClr>
                <a:srgbClr val="11AD9A"/>
              </a:buClr>
              <a:buFont typeface="+mj-lt"/>
              <a:buAutoNum type="arabicPeriod"/>
            </a:pPr>
            <a:r>
              <a:rPr lang="en-US" sz="2400" dirty="0"/>
              <a:t>Where were the extermination camps located?</a:t>
            </a:r>
          </a:p>
          <a:p>
            <a:pPr marL="342900" indent="-342900">
              <a:buClr>
                <a:srgbClr val="11AD9A"/>
              </a:buClr>
              <a:buFont typeface="+mj-lt"/>
              <a:buAutoNum type="arabicPeriod"/>
            </a:pPr>
            <a:r>
              <a:rPr lang="en-US" sz="2400" dirty="0"/>
              <a:t>How did the Nazis plan to kill the Jews?</a:t>
            </a:r>
          </a:p>
          <a:p>
            <a:pPr marL="342900" indent="-342900">
              <a:buClr>
                <a:srgbClr val="11AD9A"/>
              </a:buClr>
              <a:buFont typeface="+mj-lt"/>
              <a:buAutoNum type="arabicPeriod"/>
            </a:pPr>
            <a:r>
              <a:rPr lang="en-US" sz="2400" dirty="0"/>
              <a:t>What order did Himmler give as the Allied troops advanced toward Germany?</a:t>
            </a:r>
          </a:p>
          <a:p>
            <a:pPr marL="342900" indent="-342900">
              <a:buClr>
                <a:srgbClr val="11AD9A"/>
              </a:buClr>
              <a:buFont typeface="+mj-lt"/>
              <a:buAutoNum type="arabicPeriod"/>
            </a:pPr>
            <a:r>
              <a:rPr lang="en-US" sz="2400" dirty="0"/>
              <a:t>What were the death marches?</a:t>
            </a:r>
            <a:endParaRPr lang="en-IE" sz="2400" dirty="0"/>
          </a:p>
        </p:txBody>
      </p:sp>
    </p:spTree>
    <p:extLst>
      <p:ext uri="{BB962C8B-B14F-4D97-AF65-F5344CB8AC3E}">
        <p14:creationId xmlns:p14="http://schemas.microsoft.com/office/powerpoint/2010/main" val="425577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51279E69-9FEE-4E54-B0E1-0B617DD215D5}"/>
              </a:ext>
            </a:extLst>
          </p:cNvPr>
          <p:cNvSpPr>
            <a:spLocks noGrp="1"/>
          </p:cNvSpPr>
          <p:nvPr>
            <p:ph type="title"/>
          </p:nvPr>
        </p:nvSpPr>
        <p:spPr>
          <a:xfrm>
            <a:off x="502100" y="631850"/>
            <a:ext cx="11205638" cy="872204"/>
          </a:xfrm>
        </p:spPr>
        <p:txBody>
          <a:bodyPr>
            <a:noAutofit/>
          </a:bodyPr>
          <a:lstStyle/>
          <a:p>
            <a:r>
              <a:rPr lang="en-US" sz="4000" dirty="0"/>
              <a:t>What Were the Consequences of the Holocaust?</a:t>
            </a:r>
          </a:p>
        </p:txBody>
      </p:sp>
      <p:pic>
        <p:nvPicPr>
          <p:cNvPr id="5" name="Picture 4">
            <a:extLst>
              <a:ext uri="{FF2B5EF4-FFF2-40B4-BE49-F238E27FC236}">
                <a16:creationId xmlns:a16="http://schemas.microsoft.com/office/drawing/2014/main" id="{97163AAB-4535-4853-B107-7BF56E3D65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2805" y="1552682"/>
            <a:ext cx="7154030" cy="4575598"/>
          </a:xfrm>
          <a:prstGeom prst="rect">
            <a:avLst/>
          </a:prstGeom>
        </p:spPr>
      </p:pic>
      <p:sp>
        <p:nvSpPr>
          <p:cNvPr id="6" name="TextBox 5">
            <a:extLst>
              <a:ext uri="{FF2B5EF4-FFF2-40B4-BE49-F238E27FC236}">
                <a16:creationId xmlns:a16="http://schemas.microsoft.com/office/drawing/2014/main" id="{5C829B8F-040F-C243-8D38-5888EC783903}"/>
              </a:ext>
            </a:extLst>
          </p:cNvPr>
          <p:cNvSpPr txBox="1"/>
          <p:nvPr/>
        </p:nvSpPr>
        <p:spPr>
          <a:xfrm>
            <a:off x="9477803" y="2855178"/>
            <a:ext cx="2171272" cy="1569660"/>
          </a:xfrm>
          <a:prstGeom prst="rect">
            <a:avLst/>
          </a:prstGeom>
          <a:noFill/>
          <a:ln>
            <a:solidFill>
              <a:schemeClr val="tx1"/>
            </a:solidFill>
          </a:ln>
        </p:spPr>
        <p:txBody>
          <a:bodyPr wrap="square" rtlCol="0">
            <a:spAutoFit/>
          </a:bodyPr>
          <a:lstStyle/>
          <a:p>
            <a:r>
              <a:rPr lang="en-IE" sz="1600" dirty="0"/>
              <a:t>Create your own mind map on the Consequences of the Holocaust using the above features (see MH pp. 333–334)</a:t>
            </a:r>
          </a:p>
        </p:txBody>
      </p:sp>
    </p:spTree>
    <p:extLst>
      <p:ext uri="{BB962C8B-B14F-4D97-AF65-F5344CB8AC3E}">
        <p14:creationId xmlns:p14="http://schemas.microsoft.com/office/powerpoint/2010/main" val="34469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1223104"/>
            <a:ext cx="11058991" cy="3882296"/>
            <a:chOff x="442301" y="596571"/>
            <a:chExt cx="11058991" cy="3882296"/>
          </a:xfrm>
        </p:grpSpPr>
        <p:sp>
          <p:nvSpPr>
            <p:cNvPr id="5" name="Rectangle 4">
              <a:extLst>
                <a:ext uri="{FF2B5EF4-FFF2-40B4-BE49-F238E27FC236}">
                  <a16:creationId xmlns:a16="http://schemas.microsoft.com/office/drawing/2014/main" id="{6C7F4AE7-7697-4C2E-ADC3-373A720F0A00}"/>
                </a:ext>
              </a:extLst>
            </p:cNvPr>
            <p:cNvSpPr/>
            <p:nvPr/>
          </p:nvSpPr>
          <p:spPr>
            <a:xfrm>
              <a:off x="809846" y="1054240"/>
              <a:ext cx="10691446" cy="3424627"/>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05423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596571"/>
              <a:ext cx="1086781" cy="1086781"/>
            </a:xfrm>
            <a:prstGeom prst="rect">
              <a:avLst/>
            </a:prstGeom>
          </p:spPr>
        </p:pic>
      </p:grpSp>
      <p:sp>
        <p:nvSpPr>
          <p:cNvPr id="8" name="TextBox 7">
            <a:extLst>
              <a:ext uri="{FF2B5EF4-FFF2-40B4-BE49-F238E27FC236}">
                <a16:creationId xmlns:a16="http://schemas.microsoft.com/office/drawing/2014/main" id="{6D04AFB4-E4D1-487E-BA0B-11527D6D612F}"/>
              </a:ext>
            </a:extLst>
          </p:cNvPr>
          <p:cNvSpPr txBox="1"/>
          <p:nvPr/>
        </p:nvSpPr>
        <p:spPr>
          <a:xfrm>
            <a:off x="1295714" y="2309885"/>
            <a:ext cx="9375112" cy="2677656"/>
          </a:xfrm>
          <a:prstGeom prst="rect">
            <a:avLst/>
          </a:prstGeom>
          <a:noFill/>
        </p:spPr>
        <p:txBody>
          <a:bodyPr wrap="square">
            <a:spAutoFit/>
          </a:bodyPr>
          <a:lstStyle/>
          <a:p>
            <a:pPr marL="342900" indent="-342900">
              <a:buClr>
                <a:srgbClr val="11AD9A"/>
              </a:buClr>
              <a:buFont typeface="+mj-lt"/>
              <a:buAutoNum type="arabicPeriod"/>
            </a:pPr>
            <a:r>
              <a:rPr lang="en-US" sz="2400" dirty="0"/>
              <a:t>How many million Jews were killed in the Holocaust?</a:t>
            </a:r>
          </a:p>
          <a:p>
            <a:pPr marL="342900" indent="-342900">
              <a:buClr>
                <a:srgbClr val="11AD9A"/>
              </a:buClr>
              <a:buFont typeface="+mj-lt"/>
              <a:buAutoNum type="arabicPeriod"/>
            </a:pPr>
            <a:r>
              <a:rPr lang="en-US" sz="2400" dirty="0"/>
              <a:t>Why were Nazi leaders tried in Nuremberg?</a:t>
            </a:r>
          </a:p>
          <a:p>
            <a:pPr marL="342900" indent="-342900">
              <a:buClr>
                <a:srgbClr val="11AD9A"/>
              </a:buClr>
              <a:buFont typeface="+mj-lt"/>
              <a:buAutoNum type="arabicPeriod"/>
            </a:pPr>
            <a:r>
              <a:rPr lang="en-US" sz="2400" dirty="0"/>
              <a:t>Who were displaced persons after World War II?</a:t>
            </a:r>
          </a:p>
          <a:p>
            <a:pPr marL="342900" indent="-342900">
              <a:buClr>
                <a:srgbClr val="11AD9A"/>
              </a:buClr>
              <a:buFont typeface="+mj-lt"/>
              <a:buAutoNum type="arabicPeriod"/>
            </a:pPr>
            <a:r>
              <a:rPr lang="en-US" sz="2400" dirty="0"/>
              <a:t>What happened to Jews who survived World War II?</a:t>
            </a:r>
          </a:p>
          <a:p>
            <a:pPr marL="342900" indent="-342900">
              <a:buClr>
                <a:srgbClr val="11AD9A"/>
              </a:buClr>
              <a:buFont typeface="+mj-lt"/>
              <a:buAutoNum type="arabicPeriod"/>
            </a:pPr>
            <a:r>
              <a:rPr lang="en-US" sz="2400" dirty="0"/>
              <a:t>How was the state of Israel founded?</a:t>
            </a:r>
          </a:p>
          <a:p>
            <a:pPr marL="342900" indent="-342900">
              <a:buClr>
                <a:srgbClr val="11AD9A"/>
              </a:buClr>
              <a:buFont typeface="+mj-lt"/>
              <a:buAutoNum type="arabicPeriod"/>
            </a:pPr>
            <a:r>
              <a:rPr lang="en-US" sz="2400" dirty="0"/>
              <a:t>Who were involved in wars with Israel from 1948 onward?</a:t>
            </a:r>
          </a:p>
          <a:p>
            <a:pPr marL="342900" indent="-342900">
              <a:buClr>
                <a:srgbClr val="11AD9A"/>
              </a:buClr>
              <a:buFont typeface="+mj-lt"/>
              <a:buAutoNum type="arabicPeriod"/>
            </a:pPr>
            <a:r>
              <a:rPr lang="en-US" sz="2400" dirty="0"/>
              <a:t>What is Holocaust denial?</a:t>
            </a:r>
          </a:p>
        </p:txBody>
      </p:sp>
    </p:spTree>
    <p:extLst>
      <p:ext uri="{BB962C8B-B14F-4D97-AF65-F5344CB8AC3E}">
        <p14:creationId xmlns:p14="http://schemas.microsoft.com/office/powerpoint/2010/main" val="41458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51279E69-9FEE-4E54-B0E1-0B617DD215D5}"/>
              </a:ext>
            </a:extLst>
          </p:cNvPr>
          <p:cNvSpPr>
            <a:spLocks noGrp="1"/>
          </p:cNvSpPr>
          <p:nvPr>
            <p:ph type="title"/>
          </p:nvPr>
        </p:nvSpPr>
        <p:spPr>
          <a:xfrm>
            <a:off x="502100" y="546125"/>
            <a:ext cx="11205638" cy="872204"/>
          </a:xfrm>
        </p:spPr>
        <p:txBody>
          <a:bodyPr>
            <a:noAutofit/>
          </a:bodyPr>
          <a:lstStyle/>
          <a:p>
            <a:r>
              <a:rPr lang="en-US" sz="4000" dirty="0"/>
              <a:t>Preparing for CBA 2</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723" y="1309689"/>
            <a:ext cx="8916686" cy="285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1556807" y="4233864"/>
            <a:ext cx="9120691" cy="2517330"/>
            <a:chOff x="1057274" y="4233864"/>
            <a:chExt cx="9120691" cy="251733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4" y="4233864"/>
              <a:ext cx="9067801" cy="2517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8683101" y="4233864"/>
              <a:ext cx="1494864" cy="1535317"/>
              <a:chOff x="8683101" y="4233864"/>
              <a:chExt cx="1494864" cy="1535317"/>
            </a:xfrm>
          </p:grpSpPr>
          <p:sp>
            <p:nvSpPr>
              <p:cNvPr id="7" name="Rectangle 6"/>
              <p:cNvSpPr/>
              <p:nvPr/>
            </p:nvSpPr>
            <p:spPr>
              <a:xfrm>
                <a:off x="9124105" y="4233864"/>
                <a:ext cx="1053860" cy="919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683101" y="4707928"/>
                <a:ext cx="1000125" cy="919162"/>
              </a:xfrm>
              <a:prstGeom prst="rect">
                <a:avLst/>
              </a:prstGeom>
              <a:solidFill>
                <a:srgbClr val="C7EAF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605316" y="4778581"/>
                <a:ext cx="45719" cy="990600"/>
              </a:xfrm>
              <a:prstGeom prst="rect">
                <a:avLst/>
              </a:prstGeom>
              <a:solidFill>
                <a:srgbClr val="D0D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514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567583" y="782913"/>
            <a:ext cx="9883923" cy="707886"/>
          </a:xfrm>
          <a:prstGeom prst="rect">
            <a:avLst/>
          </a:prstGeom>
          <a:noFill/>
        </p:spPr>
        <p:txBody>
          <a:bodyPr wrap="square">
            <a:spAutoFit/>
          </a:bodyPr>
          <a:lstStyle/>
          <a:p>
            <a:r>
              <a:rPr lang="en-US" sz="4000" b="1" dirty="0">
                <a:solidFill>
                  <a:srgbClr val="FFC000"/>
                </a:solidFill>
              </a:rPr>
              <a:t>Sources for the Study of the Holocaust </a:t>
            </a:r>
            <a:endParaRPr lang="en-IE" sz="4000" b="1" dirty="0">
              <a:solidFill>
                <a:srgbClr val="FFC000"/>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2286000"/>
            <a:ext cx="1094422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606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9594" y="1862983"/>
            <a:ext cx="10952812" cy="3315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C89C5B50-D41E-4EBB-A16F-9B11A2D524BB}"/>
              </a:ext>
            </a:extLst>
          </p:cNvPr>
          <p:cNvSpPr txBox="1"/>
          <p:nvPr/>
        </p:nvSpPr>
        <p:spPr>
          <a:xfrm>
            <a:off x="567583" y="782913"/>
            <a:ext cx="9883923" cy="707886"/>
          </a:xfrm>
          <a:prstGeom prst="rect">
            <a:avLst/>
          </a:prstGeom>
          <a:noFill/>
        </p:spPr>
        <p:txBody>
          <a:bodyPr wrap="square">
            <a:spAutoFit/>
          </a:bodyPr>
          <a:lstStyle/>
          <a:p>
            <a:r>
              <a:rPr lang="en-US" sz="4000" b="1" dirty="0">
                <a:solidFill>
                  <a:srgbClr val="FFC000"/>
                </a:solidFill>
              </a:rPr>
              <a:t>Timeline</a:t>
            </a:r>
            <a:endParaRPr lang="en-IE" sz="4000" b="1" dirty="0">
              <a:solidFill>
                <a:srgbClr val="FFC000"/>
              </a:solidFill>
            </a:endParaRPr>
          </a:p>
        </p:txBody>
      </p:sp>
    </p:spTree>
    <p:extLst>
      <p:ext uri="{BB962C8B-B14F-4D97-AF65-F5344CB8AC3E}">
        <p14:creationId xmlns:p14="http://schemas.microsoft.com/office/powerpoint/2010/main" val="38839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842738"/>
            <a:ext cx="11658600" cy="707886"/>
          </a:xfrm>
          <a:prstGeom prst="rect">
            <a:avLst/>
          </a:prstGeom>
          <a:noFill/>
        </p:spPr>
        <p:txBody>
          <a:bodyPr wrap="square">
            <a:spAutoFit/>
          </a:bodyPr>
          <a:lstStyle/>
          <a:p>
            <a:r>
              <a:rPr lang="en-US" sz="4000" b="1" dirty="0">
                <a:solidFill>
                  <a:srgbClr val="FFC000"/>
                </a:solidFill>
              </a:rPr>
              <a:t>Key Words</a:t>
            </a:r>
          </a:p>
        </p:txBody>
      </p:sp>
      <p:graphicFrame>
        <p:nvGraphicFramePr>
          <p:cNvPr id="14" name="Table 13">
            <a:extLst>
              <a:ext uri="{FF2B5EF4-FFF2-40B4-BE49-F238E27FC236}">
                <a16:creationId xmlns:a16="http://schemas.microsoft.com/office/drawing/2014/main" id="{E9DD6EC0-2CC0-98D7-54C4-03CE8A1C6CC8}"/>
              </a:ext>
            </a:extLst>
          </p:cNvPr>
          <p:cNvGraphicFramePr>
            <a:graphicFrameLocks noGrp="1"/>
          </p:cNvGraphicFramePr>
          <p:nvPr>
            <p:extLst>
              <p:ext uri="{D42A27DB-BD31-4B8C-83A1-F6EECF244321}">
                <p14:modId xmlns:p14="http://schemas.microsoft.com/office/powerpoint/2010/main" val="609661181"/>
              </p:ext>
            </p:extLst>
          </p:nvPr>
        </p:nvGraphicFramePr>
        <p:xfrm>
          <a:off x="598206" y="1673735"/>
          <a:ext cx="10878796" cy="4607131"/>
        </p:xfrm>
        <a:graphic>
          <a:graphicData uri="http://schemas.openxmlformats.org/drawingml/2006/table">
            <a:tbl>
              <a:tblPr firstRow="1" firstCol="1" bandRow="1">
                <a:tableStyleId>{16D9F66E-5EB9-4882-86FB-DCBF35E3C3E4}</a:tableStyleId>
              </a:tblPr>
              <a:tblGrid>
                <a:gridCol w="2032543">
                  <a:extLst>
                    <a:ext uri="{9D8B030D-6E8A-4147-A177-3AD203B41FA5}">
                      <a16:colId xmlns:a16="http://schemas.microsoft.com/office/drawing/2014/main" val="3853594403"/>
                    </a:ext>
                  </a:extLst>
                </a:gridCol>
                <a:gridCol w="8846253">
                  <a:extLst>
                    <a:ext uri="{9D8B030D-6E8A-4147-A177-3AD203B41FA5}">
                      <a16:colId xmlns:a16="http://schemas.microsoft.com/office/drawing/2014/main" val="3077056205"/>
                    </a:ext>
                  </a:extLst>
                </a:gridCol>
              </a:tblGrid>
              <a:tr h="345600">
                <a:tc>
                  <a:txBody>
                    <a:bodyPr/>
                    <a:lstStyle/>
                    <a:p>
                      <a:pPr>
                        <a:lnSpc>
                          <a:spcPct val="100000"/>
                        </a:lnSpc>
                      </a:pPr>
                      <a:r>
                        <a:rPr lang="en-IE" sz="1400" dirty="0">
                          <a:effectLst/>
                        </a:rPr>
                        <a:t>Anti-Semitism</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E" sz="1400" b="0" dirty="0">
                          <a:effectLst/>
                        </a:rPr>
                        <a:t>hatred of the Jews</a:t>
                      </a:r>
                      <a:endParaRPr lang="en-IE" sz="1400" b="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044989730"/>
                  </a:ext>
                </a:extLst>
              </a:tr>
              <a:tr h="346853">
                <a:tc>
                  <a:txBody>
                    <a:bodyPr/>
                    <a:lstStyle/>
                    <a:p>
                      <a:pPr>
                        <a:lnSpc>
                          <a:spcPct val="100000"/>
                        </a:lnSpc>
                      </a:pPr>
                      <a:r>
                        <a:rPr lang="en-IE" sz="1400">
                          <a:effectLst/>
                        </a:rPr>
                        <a:t>Concentration camps</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camps set up by the Nazis in Germany or Communists in the Soviet Union (gulags) to imprison opponents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1481567376"/>
                  </a:ext>
                </a:extLst>
              </a:tr>
              <a:tr h="346853">
                <a:tc>
                  <a:txBody>
                    <a:bodyPr/>
                    <a:lstStyle/>
                    <a:p>
                      <a:pPr>
                        <a:lnSpc>
                          <a:spcPct val="100000"/>
                        </a:lnSpc>
                      </a:pPr>
                      <a:r>
                        <a:rPr lang="en-IE" sz="1400">
                          <a:effectLst/>
                        </a:rPr>
                        <a:t>Discrimination</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unjust treatment of different people, usually based on race, religion or sex</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1282910370"/>
                  </a:ext>
                </a:extLst>
              </a:tr>
              <a:tr h="346853">
                <a:tc>
                  <a:txBody>
                    <a:bodyPr/>
                    <a:lstStyle/>
                    <a:p>
                      <a:pPr>
                        <a:lnSpc>
                          <a:spcPct val="100000"/>
                        </a:lnSpc>
                      </a:pPr>
                      <a:r>
                        <a:rPr lang="en-IE" sz="1400">
                          <a:effectLst/>
                        </a:rPr>
                        <a:t>Extermination camps</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camps organised by the Nazis in Poland during World War II for killing Jews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20700364"/>
                  </a:ext>
                </a:extLst>
              </a:tr>
              <a:tr h="346810">
                <a:tc>
                  <a:txBody>
                    <a:bodyPr/>
                    <a:lstStyle/>
                    <a:p>
                      <a:pPr>
                        <a:lnSpc>
                          <a:spcPct val="100000"/>
                        </a:lnSpc>
                      </a:pPr>
                      <a:r>
                        <a:rPr lang="en-IE" sz="1400">
                          <a:effectLst/>
                        </a:rPr>
                        <a:t>Final Solution</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Hitler and the Nazis’ policy during World War II of killing all Jews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1430512258"/>
                  </a:ext>
                </a:extLst>
              </a:tr>
              <a:tr h="346810">
                <a:tc>
                  <a:txBody>
                    <a:bodyPr/>
                    <a:lstStyle/>
                    <a:p>
                      <a:pPr>
                        <a:lnSpc>
                          <a:spcPct val="100000"/>
                        </a:lnSpc>
                      </a:pPr>
                      <a:r>
                        <a:rPr lang="en-IE" sz="1400">
                          <a:effectLst/>
                        </a:rPr>
                        <a:t>Genocide</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the deliberate killing of a large group of people, especially those of a particular nation or ethnic group</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044921808"/>
                  </a:ext>
                </a:extLst>
              </a:tr>
              <a:tr h="346810">
                <a:tc>
                  <a:txBody>
                    <a:bodyPr/>
                    <a:lstStyle/>
                    <a:p>
                      <a:pPr>
                        <a:lnSpc>
                          <a:spcPct val="100000"/>
                        </a:lnSpc>
                      </a:pPr>
                      <a:r>
                        <a:rPr lang="en-IE" sz="1400">
                          <a:effectLst/>
                        </a:rPr>
                        <a:t>Ghetto</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a separate area of a city occupied by people of one particular race or religion</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904591721"/>
                  </a:ext>
                </a:extLst>
              </a:tr>
              <a:tr h="346810">
                <a:tc>
                  <a:txBody>
                    <a:bodyPr/>
                    <a:lstStyle/>
                    <a:p>
                      <a:pPr>
                        <a:lnSpc>
                          <a:spcPct val="100000"/>
                        </a:lnSpc>
                      </a:pPr>
                      <a:r>
                        <a:rPr lang="en-IE" sz="1400">
                          <a:effectLst/>
                        </a:rPr>
                        <a:t>Holocaust</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the systematic slaughter of European Jews by Nazi Germany during World War II</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083224610"/>
                  </a:ext>
                </a:extLst>
              </a:tr>
              <a:tr h="346810">
                <a:tc>
                  <a:txBody>
                    <a:bodyPr/>
                    <a:lstStyle/>
                    <a:p>
                      <a:pPr>
                        <a:lnSpc>
                          <a:spcPct val="100000"/>
                        </a:lnSpc>
                      </a:pPr>
                      <a:r>
                        <a:rPr lang="en-IE" sz="1400">
                          <a:effectLst/>
                        </a:rPr>
                        <a:t>Master Race</a:t>
                      </a:r>
                      <a:endParaRPr lang="en-IE" sz="140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tc>
                  <a:txBody>
                    <a:bodyPr/>
                    <a:lstStyle/>
                    <a:p>
                      <a:pPr>
                        <a:lnSpc>
                          <a:spcPct val="100000"/>
                        </a:lnSpc>
                      </a:pPr>
                      <a:r>
                        <a:rPr lang="en-IN" sz="1400" dirty="0">
                          <a:effectLst/>
                        </a:rPr>
                        <a:t>Nazi term for pure and superior white race who aimed to dominate or rule the world</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243001620"/>
                  </a:ext>
                </a:extLst>
              </a:tr>
              <a:tr h="530101">
                <a:tc>
                  <a:txBody>
                    <a:bodyPr/>
                    <a:lstStyle/>
                    <a:p>
                      <a:pPr>
                        <a:lnSpc>
                          <a:spcPct val="100000"/>
                        </a:lnSpc>
                        <a:spcBef>
                          <a:spcPts val="600"/>
                        </a:spcBef>
                      </a:pPr>
                      <a:r>
                        <a:rPr lang="en-IE" sz="1400" dirty="0">
                          <a:effectLst/>
                        </a:rPr>
                        <a:t>Nuremberg Laws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46800" marB="46800"/>
                </a:tc>
                <a:tc>
                  <a:txBody>
                    <a:bodyPr/>
                    <a:lstStyle/>
                    <a:p>
                      <a:pPr>
                        <a:lnSpc>
                          <a:spcPct val="100000"/>
                        </a:lnSpc>
                      </a:pPr>
                      <a:r>
                        <a:rPr lang="en-IN" sz="1400" dirty="0">
                          <a:effectLst/>
                        </a:rPr>
                        <a:t>Nazi laws against the Jews that deprived them of German citizenship, banned marriages with non-Jews and forced them to wear the Star of David</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793171850"/>
                  </a:ext>
                </a:extLst>
              </a:tr>
              <a:tr h="346810">
                <a:tc>
                  <a:txBody>
                    <a:bodyPr/>
                    <a:lstStyle/>
                    <a:p>
                      <a:pPr>
                        <a:lnSpc>
                          <a:spcPct val="100000"/>
                        </a:lnSpc>
                        <a:spcBef>
                          <a:spcPts val="600"/>
                        </a:spcBef>
                      </a:pPr>
                      <a:r>
                        <a:rPr lang="en-IE" sz="1400" dirty="0">
                          <a:effectLst/>
                        </a:rPr>
                        <a:t>Pogrom</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46800" marB="46800"/>
                </a:tc>
                <a:tc>
                  <a:txBody>
                    <a:bodyPr/>
                    <a:lstStyle/>
                    <a:p>
                      <a:pPr>
                        <a:lnSpc>
                          <a:spcPct val="100000"/>
                        </a:lnSpc>
                      </a:pPr>
                      <a:r>
                        <a:rPr lang="en-IN" sz="1400" dirty="0">
                          <a:effectLst/>
                        </a:rPr>
                        <a:t>an organised massacre and persecution of an ethnic or religious group, usually applied to attacks on the Jews in Russia and Nazi Germany</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4124821948"/>
                  </a:ext>
                </a:extLst>
              </a:tr>
              <a:tr h="530101">
                <a:tc>
                  <a:txBody>
                    <a:bodyPr/>
                    <a:lstStyle/>
                    <a:p>
                      <a:pPr>
                        <a:lnSpc>
                          <a:spcPct val="100000"/>
                        </a:lnSpc>
                        <a:spcBef>
                          <a:spcPts val="600"/>
                        </a:spcBef>
                      </a:pPr>
                      <a:r>
                        <a:rPr lang="en-IE" sz="1400" dirty="0">
                          <a:effectLst/>
                        </a:rPr>
                        <a:t>Racism</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46800" marB="46800"/>
                </a:tc>
                <a:tc>
                  <a:txBody>
                    <a:bodyPr/>
                    <a:lstStyle/>
                    <a:p>
                      <a:pPr>
                        <a:lnSpc>
                          <a:spcPct val="100000"/>
                        </a:lnSpc>
                      </a:pPr>
                      <a:r>
                        <a:rPr lang="en-IN" sz="1400" dirty="0">
                          <a:effectLst/>
                        </a:rPr>
                        <a:t>belief that race decides a person’s character and that some races are superior to others; prejudice against someone of a different race based on these ideas</a:t>
                      </a:r>
                      <a:endParaRPr lang="en-IE"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45823" marR="45823" marT="0" marB="0" anchor="ctr"/>
                </a:tc>
                <a:extLst>
                  <a:ext uri="{0D108BD9-81ED-4DB2-BD59-A6C34878D82A}">
                    <a16:rowId xmlns:a16="http://schemas.microsoft.com/office/drawing/2014/main" val="3740444422"/>
                  </a:ext>
                </a:extLst>
              </a:tr>
            </a:tbl>
          </a:graphicData>
        </a:graphic>
      </p:graphicFrame>
    </p:spTree>
    <p:extLst>
      <p:ext uri="{BB962C8B-B14F-4D97-AF65-F5344CB8AC3E}">
        <p14:creationId xmlns:p14="http://schemas.microsoft.com/office/powerpoint/2010/main" val="17788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842738"/>
            <a:ext cx="11658600" cy="707886"/>
          </a:xfrm>
          <a:prstGeom prst="rect">
            <a:avLst/>
          </a:prstGeom>
          <a:noFill/>
        </p:spPr>
        <p:txBody>
          <a:bodyPr wrap="square">
            <a:spAutoFit/>
          </a:bodyPr>
          <a:lstStyle/>
          <a:p>
            <a:r>
              <a:rPr lang="en-US" sz="4000" b="1" dirty="0">
                <a:solidFill>
                  <a:srgbClr val="FFC000"/>
                </a:solidFill>
              </a:rPr>
              <a:t>What is the Significance of Genocide?</a:t>
            </a:r>
          </a:p>
        </p:txBody>
      </p:sp>
      <p:sp>
        <p:nvSpPr>
          <p:cNvPr id="9" name="TextBox 8">
            <a:extLst>
              <a:ext uri="{FF2B5EF4-FFF2-40B4-BE49-F238E27FC236}">
                <a16:creationId xmlns:a16="http://schemas.microsoft.com/office/drawing/2014/main" id="{9AEDFE3D-4134-7904-9032-EB0F4546839D}"/>
              </a:ext>
            </a:extLst>
          </p:cNvPr>
          <p:cNvSpPr txBox="1"/>
          <p:nvPr/>
        </p:nvSpPr>
        <p:spPr>
          <a:xfrm>
            <a:off x="589468" y="1827860"/>
            <a:ext cx="3133618"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dirty="0"/>
              <a:t>Armenian genocide</a:t>
            </a:r>
          </a:p>
          <a:p>
            <a:pPr marL="285750" indent="-285750">
              <a:lnSpc>
                <a:spcPct val="150000"/>
              </a:lnSpc>
              <a:buFont typeface="Arial" panose="020B0604020202020204" pitchFamily="34" charset="0"/>
              <a:buChar char="•"/>
            </a:pPr>
            <a:r>
              <a:rPr lang="en-IE" sz="2000" dirty="0"/>
              <a:t>The Holocaust</a:t>
            </a:r>
          </a:p>
          <a:p>
            <a:pPr marL="285750" indent="-285750">
              <a:lnSpc>
                <a:spcPct val="150000"/>
              </a:lnSpc>
              <a:buFont typeface="Arial" panose="020B0604020202020204" pitchFamily="34" charset="0"/>
              <a:buChar char="•"/>
            </a:pPr>
            <a:r>
              <a:rPr lang="en-IE" sz="2000" dirty="0"/>
              <a:t>Other WWII genocides</a:t>
            </a:r>
          </a:p>
          <a:p>
            <a:pPr marL="285750" indent="-285750">
              <a:lnSpc>
                <a:spcPct val="150000"/>
              </a:lnSpc>
              <a:buFont typeface="Arial" panose="020B0604020202020204" pitchFamily="34" charset="0"/>
              <a:buChar char="•"/>
            </a:pPr>
            <a:r>
              <a:rPr lang="en-IE" sz="2000" dirty="0"/>
              <a:t>Khmer Rouge, Cambodia</a:t>
            </a:r>
          </a:p>
          <a:p>
            <a:pPr marL="285750" indent="-285750">
              <a:lnSpc>
                <a:spcPct val="150000"/>
              </a:lnSpc>
              <a:buFont typeface="Arial" panose="020B0604020202020204" pitchFamily="34" charset="0"/>
              <a:buChar char="•"/>
            </a:pPr>
            <a:r>
              <a:rPr lang="en-IE" sz="2000" dirty="0"/>
              <a:t>Rwandan massacre</a:t>
            </a:r>
          </a:p>
          <a:p>
            <a:pPr marL="285750" indent="-285750">
              <a:lnSpc>
                <a:spcPct val="150000"/>
              </a:lnSpc>
              <a:buFont typeface="Arial" panose="020B0604020202020204" pitchFamily="34" charset="0"/>
              <a:buChar char="•"/>
            </a:pPr>
            <a:r>
              <a:rPr lang="en-IE" sz="2000" dirty="0"/>
              <a:t>Bosnian genocide</a:t>
            </a:r>
          </a:p>
          <a:p>
            <a:pPr marL="285750" indent="-285750">
              <a:lnSpc>
                <a:spcPct val="150000"/>
              </a:lnSpc>
              <a:buFont typeface="Arial" panose="020B0604020202020204" pitchFamily="34" charset="0"/>
              <a:buChar char="•"/>
            </a:pPr>
            <a:r>
              <a:rPr lang="en-IE" sz="2000" dirty="0"/>
              <a:t>Darfur genocide</a:t>
            </a:r>
          </a:p>
        </p:txBody>
      </p:sp>
      <p:pic>
        <p:nvPicPr>
          <p:cNvPr id="10" name="Picture 9">
            <a:extLst>
              <a:ext uri="{FF2B5EF4-FFF2-40B4-BE49-F238E27FC236}">
                <a16:creationId xmlns:a16="http://schemas.microsoft.com/office/drawing/2014/main" id="{2A0D25C6-11F5-4DC0-B7E0-6B7B3824AD3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55599" y="1827860"/>
            <a:ext cx="5345201" cy="3606208"/>
          </a:xfrm>
          <a:prstGeom prst="rect">
            <a:avLst/>
          </a:prstGeom>
        </p:spPr>
      </p:pic>
      <p:grpSp>
        <p:nvGrpSpPr>
          <p:cNvPr id="3" name="Group 2"/>
          <p:cNvGrpSpPr/>
          <p:nvPr/>
        </p:nvGrpSpPr>
        <p:grpSpPr>
          <a:xfrm>
            <a:off x="4203435" y="5557205"/>
            <a:ext cx="4212431" cy="1056526"/>
            <a:chOff x="4203435" y="5557205"/>
            <a:chExt cx="4212431" cy="1056526"/>
          </a:xfrm>
        </p:grpSpPr>
        <p:sp>
          <p:nvSpPr>
            <p:cNvPr id="12" name="Rectangle 11">
              <a:extLst>
                <a:ext uri="{FF2B5EF4-FFF2-40B4-BE49-F238E27FC236}">
                  <a16:creationId xmlns:a16="http://schemas.microsoft.com/office/drawing/2014/main" id="{D505B520-9F05-4114-9A52-CE092C7EF46E}"/>
                </a:ext>
              </a:extLst>
            </p:cNvPr>
            <p:cNvSpPr/>
            <p:nvPr/>
          </p:nvSpPr>
          <p:spPr>
            <a:xfrm>
              <a:off x="4471392" y="5821033"/>
              <a:ext cx="3792396" cy="7926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a:p>
          </p:txBody>
        </p:sp>
        <p:pic>
          <p:nvPicPr>
            <p:cNvPr id="14" name="Picture 13"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3435" y="5557205"/>
              <a:ext cx="535912" cy="501750"/>
            </a:xfrm>
            <a:prstGeom prst="rect">
              <a:avLst/>
            </a:prstGeom>
          </p:spPr>
        </p:pic>
        <p:sp>
          <p:nvSpPr>
            <p:cNvPr id="15" name="Rectangle 14"/>
            <p:cNvSpPr/>
            <p:nvPr/>
          </p:nvSpPr>
          <p:spPr>
            <a:xfrm>
              <a:off x="4630637" y="5863509"/>
              <a:ext cx="3785229" cy="707886"/>
            </a:xfrm>
            <a:prstGeom prst="rect">
              <a:avLst/>
            </a:prstGeom>
          </p:spPr>
          <p:txBody>
            <a:bodyPr wrap="square">
              <a:spAutoFit/>
            </a:bodyPr>
            <a:lstStyle/>
            <a:p>
              <a:r>
                <a:rPr lang="en-US" sz="2000" b="1" dirty="0"/>
                <a:t>Do you think all of the examples in this cartoon are genocides?</a:t>
              </a:r>
            </a:p>
          </p:txBody>
        </p:sp>
      </p:grpSp>
      <p:grpSp>
        <p:nvGrpSpPr>
          <p:cNvPr id="2" name="Group 1"/>
          <p:cNvGrpSpPr/>
          <p:nvPr/>
        </p:nvGrpSpPr>
        <p:grpSpPr>
          <a:xfrm>
            <a:off x="9497870" y="2325470"/>
            <a:ext cx="2295326" cy="2644462"/>
            <a:chOff x="9497870" y="2325470"/>
            <a:chExt cx="2295326" cy="2644462"/>
          </a:xfrm>
        </p:grpSpPr>
        <p:sp>
          <p:nvSpPr>
            <p:cNvPr id="17" name="Rectangle 16">
              <a:extLst>
                <a:ext uri="{FF2B5EF4-FFF2-40B4-BE49-F238E27FC236}">
                  <a16:creationId xmlns:a16="http://schemas.microsoft.com/office/drawing/2014/main" id="{D505B520-9F05-4114-9A52-CE092C7EF46E}"/>
                </a:ext>
              </a:extLst>
            </p:cNvPr>
            <p:cNvSpPr/>
            <p:nvPr/>
          </p:nvSpPr>
          <p:spPr>
            <a:xfrm>
              <a:off x="9765827" y="2589297"/>
              <a:ext cx="2027369" cy="23806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a:p>
          </p:txBody>
        </p:sp>
        <p:pic>
          <p:nvPicPr>
            <p:cNvPr id="18" name="Picture 17"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97870" y="2325470"/>
              <a:ext cx="535912" cy="501750"/>
            </a:xfrm>
            <a:prstGeom prst="rect">
              <a:avLst/>
            </a:prstGeom>
          </p:spPr>
        </p:pic>
        <p:sp>
          <p:nvSpPr>
            <p:cNvPr id="19" name="Rectangle 18"/>
            <p:cNvSpPr/>
            <p:nvPr/>
          </p:nvSpPr>
          <p:spPr>
            <a:xfrm>
              <a:off x="9925073" y="2674109"/>
              <a:ext cx="1769573" cy="2215991"/>
            </a:xfrm>
            <a:prstGeom prst="rect">
              <a:avLst/>
            </a:prstGeom>
          </p:spPr>
          <p:txBody>
            <a:bodyPr wrap="square">
              <a:spAutoFit/>
            </a:bodyPr>
            <a:lstStyle/>
            <a:p>
              <a:r>
                <a:rPr lang="en-US" sz="2000" b="1" dirty="0"/>
                <a:t>What is genocide?</a:t>
              </a:r>
            </a:p>
            <a:p>
              <a:r>
                <a:rPr lang="en-US" sz="1400" b="1" dirty="0"/>
                <a:t>Genocide</a:t>
              </a:r>
              <a:r>
                <a:rPr lang="en-US" sz="1400" dirty="0"/>
                <a:t> is the </a:t>
              </a:r>
              <a:r>
                <a:rPr lang="en-US" sz="1400" b="1" dirty="0"/>
                <a:t>deliberate</a:t>
              </a:r>
              <a:r>
                <a:rPr lang="en-US" sz="1400" dirty="0"/>
                <a:t> </a:t>
              </a:r>
              <a:r>
                <a:rPr lang="en-US" sz="1400" b="1" dirty="0"/>
                <a:t>killing of a large number of people,</a:t>
              </a:r>
              <a:r>
                <a:rPr lang="en-US" sz="1400" dirty="0"/>
                <a:t> particularly from a </a:t>
              </a:r>
              <a:r>
                <a:rPr lang="en-US" sz="1400" b="1" dirty="0"/>
                <a:t>different nation or ethnic group.</a:t>
              </a:r>
            </a:p>
          </p:txBody>
        </p:sp>
      </p:grpSp>
    </p:spTree>
    <p:extLst>
      <p:ext uri="{BB962C8B-B14F-4D97-AF65-F5344CB8AC3E}">
        <p14:creationId xmlns:p14="http://schemas.microsoft.com/office/powerpoint/2010/main" val="32547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611996"/>
            <a:ext cx="11658600" cy="1323439"/>
          </a:xfrm>
          <a:prstGeom prst="rect">
            <a:avLst/>
          </a:prstGeom>
          <a:noFill/>
        </p:spPr>
        <p:txBody>
          <a:bodyPr wrap="square">
            <a:spAutoFit/>
          </a:bodyPr>
          <a:lstStyle/>
          <a:p>
            <a:r>
              <a:rPr lang="en-US" sz="4000" b="1" dirty="0">
                <a:solidFill>
                  <a:srgbClr val="FFC000"/>
                </a:solidFill>
              </a:rPr>
              <a:t>Are All These Examples of Genocide in </a:t>
            </a:r>
            <a:br>
              <a:rPr lang="en-US" sz="4000" b="1" dirty="0">
                <a:solidFill>
                  <a:srgbClr val="FFC000"/>
                </a:solidFill>
              </a:rPr>
            </a:br>
            <a:r>
              <a:rPr lang="en-US" sz="4000" b="1" dirty="0">
                <a:solidFill>
                  <a:srgbClr val="FFC000"/>
                </a:solidFill>
              </a:rPr>
              <a:t>the Modern World?</a:t>
            </a:r>
          </a:p>
        </p:txBody>
      </p:sp>
      <p:sp>
        <p:nvSpPr>
          <p:cNvPr id="5" name="TextBox 4">
            <a:extLst>
              <a:ext uri="{FF2B5EF4-FFF2-40B4-BE49-F238E27FC236}">
                <a16:creationId xmlns:a16="http://schemas.microsoft.com/office/drawing/2014/main" id="{347FBD91-FEEF-814D-9D7C-595C123AF3DD}"/>
              </a:ext>
            </a:extLst>
          </p:cNvPr>
          <p:cNvSpPr txBox="1"/>
          <p:nvPr/>
        </p:nvSpPr>
        <p:spPr>
          <a:xfrm>
            <a:off x="533400" y="1935435"/>
            <a:ext cx="3521873" cy="461665"/>
          </a:xfrm>
          <a:prstGeom prst="rect">
            <a:avLst/>
          </a:prstGeom>
          <a:noFill/>
        </p:spPr>
        <p:txBody>
          <a:bodyPr wrap="square" rtlCol="0">
            <a:spAutoFit/>
          </a:bodyPr>
          <a:lstStyle/>
          <a:p>
            <a:r>
              <a:rPr lang="en-IE" sz="2400" b="1" dirty="0">
                <a:solidFill>
                  <a:srgbClr val="FFC000"/>
                </a:solidFill>
              </a:rPr>
              <a:t>Armenian Genocide</a:t>
            </a:r>
          </a:p>
        </p:txBody>
      </p:sp>
      <p:pic>
        <p:nvPicPr>
          <p:cNvPr id="6" name="Picture 5">
            <a:extLst>
              <a:ext uri="{FF2B5EF4-FFF2-40B4-BE49-F238E27FC236}">
                <a16:creationId xmlns:a16="http://schemas.microsoft.com/office/drawing/2014/main" id="{71643BA8-1551-475C-B61B-F451583C09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6120" y="2568051"/>
            <a:ext cx="9576486" cy="3785699"/>
          </a:xfrm>
          <a:prstGeom prst="rect">
            <a:avLst/>
          </a:prstGeom>
        </p:spPr>
      </p:pic>
    </p:spTree>
    <p:extLst>
      <p:ext uri="{BB962C8B-B14F-4D97-AF65-F5344CB8AC3E}">
        <p14:creationId xmlns:p14="http://schemas.microsoft.com/office/powerpoint/2010/main" val="4251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33400" y="611996"/>
            <a:ext cx="11658600" cy="1323439"/>
          </a:xfrm>
          <a:prstGeom prst="rect">
            <a:avLst/>
          </a:prstGeom>
          <a:noFill/>
        </p:spPr>
        <p:txBody>
          <a:bodyPr wrap="square">
            <a:spAutoFit/>
          </a:bodyPr>
          <a:lstStyle/>
          <a:p>
            <a:r>
              <a:rPr lang="en-US" sz="4000" b="1" dirty="0">
                <a:solidFill>
                  <a:srgbClr val="FFC000"/>
                </a:solidFill>
              </a:rPr>
              <a:t>Are All These Examples of Genocide in </a:t>
            </a:r>
            <a:br>
              <a:rPr lang="en-US" sz="4000" b="1" dirty="0">
                <a:solidFill>
                  <a:srgbClr val="FFC000"/>
                </a:solidFill>
              </a:rPr>
            </a:br>
            <a:r>
              <a:rPr lang="en-US" sz="4000" b="1" dirty="0">
                <a:solidFill>
                  <a:srgbClr val="FFC000"/>
                </a:solidFill>
              </a:rPr>
              <a:t>the Modern World?</a:t>
            </a:r>
          </a:p>
        </p:txBody>
      </p:sp>
      <p:sp>
        <p:nvSpPr>
          <p:cNvPr id="7" name="TextBox 6">
            <a:extLst>
              <a:ext uri="{FF2B5EF4-FFF2-40B4-BE49-F238E27FC236}">
                <a16:creationId xmlns:a16="http://schemas.microsoft.com/office/drawing/2014/main" id="{8475575C-FDB8-0E4E-979A-F14BEC0DAA9A}"/>
              </a:ext>
            </a:extLst>
          </p:cNvPr>
          <p:cNvSpPr txBox="1"/>
          <p:nvPr/>
        </p:nvSpPr>
        <p:spPr>
          <a:xfrm>
            <a:off x="533400" y="2086209"/>
            <a:ext cx="2544318" cy="400110"/>
          </a:xfrm>
          <a:prstGeom prst="rect">
            <a:avLst/>
          </a:prstGeom>
          <a:noFill/>
        </p:spPr>
        <p:txBody>
          <a:bodyPr wrap="square" rtlCol="0">
            <a:spAutoFit/>
          </a:bodyPr>
          <a:lstStyle/>
          <a:p>
            <a:r>
              <a:rPr lang="en-IE" sz="2000" b="1" dirty="0">
                <a:solidFill>
                  <a:srgbClr val="FFC000"/>
                </a:solidFill>
              </a:rPr>
              <a:t>The Holocaust</a:t>
            </a:r>
          </a:p>
        </p:txBody>
      </p:sp>
      <p:pic>
        <p:nvPicPr>
          <p:cNvPr id="8" name="Picture 7">
            <a:extLst>
              <a:ext uri="{FF2B5EF4-FFF2-40B4-BE49-F238E27FC236}">
                <a16:creationId xmlns:a16="http://schemas.microsoft.com/office/drawing/2014/main" id="{2A11A999-A052-4B8C-93CD-8EE5B290E9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539" y="2677143"/>
            <a:ext cx="4442785" cy="3604866"/>
          </a:xfrm>
          <a:prstGeom prst="rect">
            <a:avLst/>
          </a:prstGeom>
        </p:spPr>
      </p:pic>
      <p:sp>
        <p:nvSpPr>
          <p:cNvPr id="9" name="TextBox 8">
            <a:extLst>
              <a:ext uri="{FF2B5EF4-FFF2-40B4-BE49-F238E27FC236}">
                <a16:creationId xmlns:a16="http://schemas.microsoft.com/office/drawing/2014/main" id="{E2C0BFF5-734B-C8A9-0AA2-4EE0575C257F}"/>
              </a:ext>
            </a:extLst>
          </p:cNvPr>
          <p:cNvSpPr txBox="1"/>
          <p:nvPr/>
        </p:nvSpPr>
        <p:spPr>
          <a:xfrm>
            <a:off x="6982718" y="2086209"/>
            <a:ext cx="3360465" cy="400110"/>
          </a:xfrm>
          <a:prstGeom prst="rect">
            <a:avLst/>
          </a:prstGeom>
          <a:noFill/>
        </p:spPr>
        <p:txBody>
          <a:bodyPr wrap="square" rtlCol="0">
            <a:spAutoFit/>
          </a:bodyPr>
          <a:lstStyle/>
          <a:p>
            <a:r>
              <a:rPr lang="en-IE" sz="2000" b="1" dirty="0">
                <a:solidFill>
                  <a:srgbClr val="FFC000"/>
                </a:solidFill>
              </a:rPr>
              <a:t>Other WWII genocides</a:t>
            </a:r>
          </a:p>
        </p:txBody>
      </p:sp>
      <p:sp>
        <p:nvSpPr>
          <p:cNvPr id="10" name="TextBox 9">
            <a:extLst>
              <a:ext uri="{FF2B5EF4-FFF2-40B4-BE49-F238E27FC236}">
                <a16:creationId xmlns:a16="http://schemas.microsoft.com/office/drawing/2014/main" id="{73D4D000-8446-8CA9-623D-23D4D9EB7A80}"/>
              </a:ext>
            </a:extLst>
          </p:cNvPr>
          <p:cNvSpPr txBox="1"/>
          <p:nvPr/>
        </p:nvSpPr>
        <p:spPr>
          <a:xfrm>
            <a:off x="6982718" y="2486319"/>
            <a:ext cx="3235467"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E" sz="2400" dirty="0"/>
              <a:t>Poles</a:t>
            </a:r>
          </a:p>
          <a:p>
            <a:pPr marL="342900" indent="-342900">
              <a:lnSpc>
                <a:spcPct val="150000"/>
              </a:lnSpc>
              <a:buFont typeface="Arial" panose="020B0604020202020204" pitchFamily="34" charset="0"/>
              <a:buChar char="•"/>
            </a:pPr>
            <a:r>
              <a:rPr lang="en-IE" sz="2400" dirty="0"/>
              <a:t>Roma</a:t>
            </a:r>
          </a:p>
        </p:txBody>
      </p:sp>
    </p:spTree>
    <p:extLst>
      <p:ext uri="{BB962C8B-B14F-4D97-AF65-F5344CB8AC3E}">
        <p14:creationId xmlns:p14="http://schemas.microsoft.com/office/powerpoint/2010/main" val="21944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33400" y="611996"/>
            <a:ext cx="11658600" cy="707886"/>
          </a:xfrm>
          <a:prstGeom prst="rect">
            <a:avLst/>
          </a:prstGeom>
          <a:noFill/>
        </p:spPr>
        <p:txBody>
          <a:bodyPr wrap="square">
            <a:spAutoFit/>
          </a:bodyPr>
          <a:lstStyle/>
          <a:p>
            <a:r>
              <a:rPr lang="en-US" sz="4000" b="1" dirty="0">
                <a:solidFill>
                  <a:srgbClr val="FFC000"/>
                </a:solidFill>
              </a:rPr>
              <a:t>The Khmer Rouge in Cambodia</a:t>
            </a:r>
          </a:p>
        </p:txBody>
      </p:sp>
      <p:pic>
        <p:nvPicPr>
          <p:cNvPr id="14" name="Picture 13">
            <a:extLst>
              <a:ext uri="{FF2B5EF4-FFF2-40B4-BE49-F238E27FC236}">
                <a16:creationId xmlns:a16="http://schemas.microsoft.com/office/drawing/2014/main" id="{84B27268-58CD-4F9B-8B2D-62641A3DD5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4767" y="1451742"/>
            <a:ext cx="2119113" cy="4632994"/>
          </a:xfrm>
          <a:prstGeom prst="rect">
            <a:avLst/>
          </a:prstGeom>
        </p:spPr>
      </p:pic>
      <p:pic>
        <p:nvPicPr>
          <p:cNvPr id="15" name="Picture 14">
            <a:extLst>
              <a:ext uri="{FF2B5EF4-FFF2-40B4-BE49-F238E27FC236}">
                <a16:creationId xmlns:a16="http://schemas.microsoft.com/office/drawing/2014/main" id="{A2B7A940-CB7B-40E4-9FD2-F9D3EC9E45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862" y="1613320"/>
            <a:ext cx="6699842" cy="4471416"/>
          </a:xfrm>
          <a:prstGeom prst="rect">
            <a:avLst/>
          </a:prstGeom>
        </p:spPr>
      </p:pic>
      <p:sp>
        <p:nvSpPr>
          <p:cNvPr id="2" name="TextBox 1">
            <a:extLst>
              <a:ext uri="{FF2B5EF4-FFF2-40B4-BE49-F238E27FC236}">
                <a16:creationId xmlns:a16="http://schemas.microsoft.com/office/drawing/2014/main" id="{D1737E87-1BA5-712C-23A9-0AE6546D2287}"/>
              </a:ext>
            </a:extLst>
          </p:cNvPr>
          <p:cNvSpPr txBox="1"/>
          <p:nvPr/>
        </p:nvSpPr>
        <p:spPr>
          <a:xfrm>
            <a:off x="1235862" y="6116552"/>
            <a:ext cx="6981567" cy="646331"/>
          </a:xfrm>
          <a:prstGeom prst="rect">
            <a:avLst/>
          </a:prstGeom>
          <a:noFill/>
        </p:spPr>
        <p:txBody>
          <a:bodyPr wrap="square" rtlCol="0">
            <a:spAutoFit/>
          </a:bodyPr>
          <a:lstStyle/>
          <a:p>
            <a:r>
              <a:rPr lang="en-IE" dirty="0"/>
              <a:t>Skulls of the people killed in the Killing Fields on display at a memorial centre in Cambodia</a:t>
            </a:r>
          </a:p>
        </p:txBody>
      </p:sp>
    </p:spTree>
    <p:extLst>
      <p:ext uri="{BB962C8B-B14F-4D97-AF65-F5344CB8AC3E}">
        <p14:creationId xmlns:p14="http://schemas.microsoft.com/office/powerpoint/2010/main" val="30949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10020</TotalTime>
  <Words>1728</Words>
  <Application>Microsoft Office PowerPoint</Application>
  <PresentationFormat>Widescreen</PresentationFormat>
  <Paragraphs>206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Narrow</vt:lpstr>
      <vt:lpstr>Calibri</vt:lpstr>
      <vt:lpstr>Cambria</vt:lpstr>
      <vt:lpstr>Century</vt:lpstr>
      <vt:lpstr>Office Theme</vt:lpstr>
      <vt:lpstr>The Holocaust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Extermination Camps</vt:lpstr>
      <vt:lpstr>The Extermination Camps</vt:lpstr>
      <vt:lpstr>The Extermination Camps</vt:lpstr>
      <vt:lpstr>How Was the Holocaust Carried Out?</vt:lpstr>
      <vt:lpstr>PowerPoint Presentation</vt:lpstr>
      <vt:lpstr>What Were the Consequences of the Holocaust?</vt:lpstr>
      <vt:lpstr>PowerPoint Presentation</vt:lpstr>
      <vt:lpstr>Preparing for CBA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Plantation of Ulster &amp; the Growth of Towns – Influencing Identity</dc:title>
  <dc:creator>Alyson Gray</dc:creator>
  <cp:lastModifiedBy>Emma O'Donoghue</cp:lastModifiedBy>
  <cp:revision>415</cp:revision>
  <dcterms:created xsi:type="dcterms:W3CDTF">2021-12-21T16:09:18Z</dcterms:created>
  <dcterms:modified xsi:type="dcterms:W3CDTF">2022-09-06T10:18:10Z</dcterms:modified>
</cp:coreProperties>
</file>